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sldIdLst>
    <p:sldId id="389" r:id="rId2"/>
    <p:sldId id="386" r:id="rId3"/>
    <p:sldId id="391" r:id="rId4"/>
    <p:sldId id="388" r:id="rId5"/>
    <p:sldId id="385" r:id="rId6"/>
    <p:sldId id="392" r:id="rId7"/>
    <p:sldId id="394" r:id="rId8"/>
    <p:sldId id="406" r:id="rId9"/>
    <p:sldId id="374" r:id="rId10"/>
    <p:sldId id="375" r:id="rId11"/>
    <p:sldId id="376" r:id="rId12"/>
    <p:sldId id="379" r:id="rId13"/>
    <p:sldId id="396" r:id="rId14"/>
    <p:sldId id="397" r:id="rId15"/>
    <p:sldId id="399" r:id="rId16"/>
    <p:sldId id="400" r:id="rId17"/>
    <p:sldId id="401" r:id="rId18"/>
    <p:sldId id="395" r:id="rId19"/>
    <p:sldId id="405" r:id="rId20"/>
    <p:sldId id="404" r:id="rId21"/>
    <p:sldId id="398" r:id="rId22"/>
    <p:sldId id="402" r:id="rId23"/>
    <p:sldId id="403" r:id="rId24"/>
    <p:sldId id="382" r:id="rId25"/>
    <p:sldId id="384" r:id="rId26"/>
  </p:sldIdLst>
  <p:sldSz cx="9144000" cy="5143500" type="screen16x9"/>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E0F"/>
    <a:srgbClr val="D1D610"/>
    <a:srgbClr val="F2B300"/>
    <a:srgbClr val="CC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81" autoAdjust="0"/>
    <p:restoredTop sz="86380" autoAdjust="0"/>
  </p:normalViewPr>
  <p:slideViewPr>
    <p:cSldViewPr>
      <p:cViewPr>
        <p:scale>
          <a:sx n="100" d="100"/>
          <a:sy n="100" d="100"/>
        </p:scale>
        <p:origin x="-72" y="-438"/>
      </p:cViewPr>
      <p:guideLst>
        <p:guide orient="horz" pos="1620"/>
        <p:guide pos="2880"/>
      </p:guideLst>
    </p:cSldViewPr>
  </p:slideViewPr>
  <p:outlineViewPr>
    <p:cViewPr>
      <p:scale>
        <a:sx n="33" d="100"/>
        <a:sy n="33" d="100"/>
      </p:scale>
      <p:origin x="0" y="19590"/>
    </p:cViewPr>
  </p:outlin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369888" y="4752975"/>
            <a:ext cx="2133601" cy="357188"/>
          </a:xfrm>
          <a:prstGeom prst="rect">
            <a:avLst/>
          </a:prstGeom>
        </p:spPr>
        <p:txBody>
          <a:bodyPr/>
          <a:lstStyle/>
          <a:p>
            <a:pPr algn="ctr">
              <a:defRPr/>
            </a:pPr>
            <a:fld id="{D764577F-4662-40DB-8257-64E9E06E7658}" type="slidenum">
              <a:rPr lang="he-IL" sz="1400"/>
              <a:pPr algn="ctr">
                <a:defRPr/>
              </a:pPr>
              <a:t>‹#›</a:t>
            </a:fld>
            <a:endParaRPr lang="en-US" sz="1400"/>
          </a:p>
        </p:txBody>
      </p:sp>
      <p:pic>
        <p:nvPicPr>
          <p:cNvPr id="5" name="Picture 9" descr="logo final SMALL "/>
          <p:cNvPicPr>
            <a:picLocks noChangeAspect="1" noChangeArrowheads="1"/>
          </p:cNvPicPr>
          <p:nvPr userDrawn="1"/>
        </p:nvPicPr>
        <p:blipFill>
          <a:blip r:embed="rId2" cstate="print"/>
          <a:srcRect/>
          <a:stretch>
            <a:fillRect/>
          </a:stretch>
        </p:blipFill>
        <p:spPr bwMode="auto">
          <a:xfrm>
            <a:off x="7956551" y="4710112"/>
            <a:ext cx="936625" cy="376238"/>
          </a:xfrm>
          <a:prstGeom prst="rect">
            <a:avLst/>
          </a:prstGeom>
          <a:noFill/>
          <a:ln w="9525">
            <a:noFill/>
            <a:miter lim="800000"/>
            <a:headEnd/>
            <a:tailEnd/>
          </a:ln>
        </p:spPr>
      </p:pic>
      <p:sp>
        <p:nvSpPr>
          <p:cNvPr id="6" name="Line 10"/>
          <p:cNvSpPr>
            <a:spLocks noChangeShapeType="1"/>
          </p:cNvSpPr>
          <p:nvPr userDrawn="1"/>
        </p:nvSpPr>
        <p:spPr bwMode="auto">
          <a:xfrm>
            <a:off x="0" y="4677966"/>
            <a:ext cx="9144000" cy="0"/>
          </a:xfrm>
          <a:prstGeom prst="line">
            <a:avLst/>
          </a:prstGeom>
          <a:noFill/>
          <a:ln w="19050">
            <a:solidFill>
              <a:srgbClr val="CBBE0F"/>
            </a:solidFill>
            <a:round/>
            <a:headEnd/>
            <a:tailEnd/>
          </a:ln>
          <a:effectLst/>
        </p:spPr>
        <p:txBody>
          <a:bodyPr/>
          <a:lstStyle/>
          <a:p>
            <a:pPr>
              <a:defRPr/>
            </a:pPr>
            <a:endParaRPr lang="he-IL"/>
          </a:p>
        </p:txBody>
      </p:sp>
      <p:sp>
        <p:nvSpPr>
          <p:cNvPr id="7" name="Line 10"/>
          <p:cNvSpPr>
            <a:spLocks noChangeShapeType="1"/>
          </p:cNvSpPr>
          <p:nvPr userDrawn="1"/>
        </p:nvSpPr>
        <p:spPr bwMode="auto">
          <a:xfrm>
            <a:off x="0" y="4677966"/>
            <a:ext cx="9144000" cy="0"/>
          </a:xfrm>
          <a:prstGeom prst="line">
            <a:avLst/>
          </a:prstGeom>
          <a:noFill/>
          <a:ln w="19050">
            <a:solidFill>
              <a:srgbClr val="CBBE0F"/>
            </a:solidFill>
            <a:round/>
            <a:headEnd/>
            <a:tailEnd/>
          </a:ln>
          <a:effectLst/>
        </p:spPr>
        <p:txBody>
          <a:bodyPr/>
          <a:lstStyle/>
          <a:p>
            <a:pPr>
              <a:defRPr/>
            </a:pPr>
            <a:endParaRPr lang="he-IL"/>
          </a:p>
        </p:txBody>
      </p:sp>
      <p:pic>
        <p:nvPicPr>
          <p:cNvPr id="8" name="Picture 20"/>
          <p:cNvPicPr>
            <a:picLocks noChangeAspect="1" noChangeArrowheads="1"/>
          </p:cNvPicPr>
          <p:nvPr userDrawn="1"/>
        </p:nvPicPr>
        <p:blipFill>
          <a:blip r:embed="rId3" cstate="print"/>
          <a:srcRect b="12350"/>
          <a:stretch>
            <a:fillRect/>
          </a:stretch>
        </p:blipFill>
        <p:spPr bwMode="auto">
          <a:xfrm>
            <a:off x="0" y="-20241"/>
            <a:ext cx="9144000" cy="701279"/>
          </a:xfrm>
          <a:prstGeom prst="rect">
            <a:avLst/>
          </a:prstGeom>
          <a:noFill/>
          <a:ln w="9525">
            <a:noFill/>
            <a:miter lim="800000"/>
            <a:headEnd/>
            <a:tailEnd/>
          </a:ln>
        </p:spPr>
      </p:pic>
      <p:sp>
        <p:nvSpPr>
          <p:cNvPr id="2" name="כותרת 1"/>
          <p:cNvSpPr>
            <a:spLocks noGrp="1"/>
          </p:cNvSpPr>
          <p:nvPr>
            <p:ph type="ctrTitle"/>
          </p:nvPr>
        </p:nvSpPr>
        <p:spPr>
          <a:xfrm>
            <a:off x="685800" y="1597819"/>
            <a:ext cx="7772400" cy="1102519"/>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9" name="מציין מיקום של תאריך 3"/>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0" name="מציין מיקום של תאריך 3"/>
          <p:cNvSpPr>
            <a:spLocks noGrp="1"/>
          </p:cNvSpPr>
          <p:nvPr>
            <p:ph type="dt" sz="half" idx="2"/>
          </p:nvPr>
        </p:nvSpPr>
        <p:spPr bwMode="auto">
          <a:xfrm>
            <a:off x="6659563" y="4137422"/>
            <a:ext cx="2133600" cy="3571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1"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1505;&#1512;&#1496;&#1501;/Starry%20Night%20-%20Vincent%20van%20Dominogh.avi"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uact=8&amp;docid=T-8KL_6MJWufJM&amp;tbnid=sRZVAcGdrCGIqM:&amp;ved=0CAUQjRw&amp;url=http://www.youtube.com/watch?v=ARM42-eorzE&amp;ei=6U7jU-2YAsLeOJ7hgcAN&amp;bvm=bv.72676100,d.bGE&amp;psig=AFQjCNGwFrq7UoZCADu-7A0wzrJwHuurxA&amp;ust=1407492176931181" TargetMode="External"/><Relationship Id="rId2" Type="http://schemas.openxmlformats.org/officeDocument/2006/relationships/hyperlink" Target="&#1492;&#1491;&#1512;&#1498;%20&#1488;&#1500;%20&#1492;&#1496;&#1493;&#1489;/&#1505;&#1512;&#1496;&#1497;&#1501;/Starry%20Night%20-%20Vincent%20van%20Dominogh.avi"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eg"/><Relationship Id="rId7" Type="http://schemas.openxmlformats.org/officeDocument/2006/relationships/hyperlink" Target="http://www.google.co.il/url?sa=i&amp;source=images&amp;cd=&amp;cad=rja&amp;uact=8&amp;docid=qC7LmoLXrSJNQM&amp;tbnid=L7pmW6rcprREiM&amp;ved=0CAgQjRw&amp;url=http://www.mako.co.il/makoland-special/articles/Article-bd860a059a5e731006.htm&amp;ei=v2HjU-aYKq_64QS12oG4Cw&amp;psig=AFQjCNGWOPo48STD52jrorRavzuRZ8f1-Q&amp;ust=1407497023789865"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hyperlink" Target="http://www.tapuz.co.il/albums/forumalbums/forumPublicMedia.asp?m=546717&amp;g=12213&amp;f=1245&amp;o=2" TargetMode="External"/><Relationship Id="rId4" Type="http://schemas.openxmlformats.org/officeDocument/2006/relationships/hyperlink" Target="http://www.google.co.il/url?sa=i&amp;rct=j&amp;q=&amp;esrc=s&amp;frm=1&amp;source=images&amp;cd=&amp;cad=rja&amp;uact=8&amp;docid=EjWuXVCJvrpTWM&amp;tbnid=mG1bOr3hcTAOhM:&amp;ved=0CAUQjRw&amp;url=http://www.tapuz.co.il/albums/forumalbums/forumalbumpublic.asp?f=1245&amp;g=12213&amp;o=2&amp;ei=l1bjU5y3GcSTOOHugZgN&amp;psig=AFQjCNFy7AHmGmE_MbsP3WNwVJIXIjR2rg&amp;ust=1407494126363859" TargetMode="Externa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0.jpeg"/><Relationship Id="rId2" Type="http://schemas.openxmlformats.org/officeDocument/2006/relationships/hyperlink" Target="http://www.tapuz.co.il/albums/forumalbums/forumPublicMedia.asp?m=546717&amp;g=12213&amp;f=1245&amp;o=2" TargetMode="External"/><Relationship Id="rId1" Type="http://schemas.openxmlformats.org/officeDocument/2006/relationships/slideLayout" Target="../slideLayouts/slideLayout1.xml"/><Relationship Id="rId6" Type="http://schemas.openxmlformats.org/officeDocument/2006/relationships/hyperlink" Target="http://www.google.co.il/url?sa=i&amp;source=images&amp;cd=&amp;cad=rja&amp;uact=8&amp;docid=qC7LmoLXrSJNQM&amp;tbnid=L7pmW6rcprREiM&amp;ved=0CAgQjRw&amp;url=http://www.mako.co.il/makoland-special/articles/Article-bd860a059a5e731006.htm&amp;ei=v2HjU-aYKq_64QS12oG4Cw&amp;psig=AFQjCNGWOPo48STD52jrorRavzuRZ8f1-Q&amp;ust=1407497023789865" TargetMode="External"/><Relationship Id="rId5" Type="http://schemas.openxmlformats.org/officeDocument/2006/relationships/image" Target="../media/image17.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1492;&#1491;&#1512;&#1498;%20&#1488;&#1500;%20&#1492;&#1496;&#1493;&#1489;/&#1505;&#1512;&#1496;&#1497;&#1501;/Piano%20stairs%20The%20fun%20theory.flv" TargetMode="External"/><Relationship Id="rId2" Type="http://schemas.openxmlformats.org/officeDocument/2006/relationships/hyperlink" Target="&#1492;&#1491;&#1512;&#1498;%20&#1488;&#1500;%20&#1492;&#1496;&#1493;&#1489;/&#1505;&#1512;&#1496;&#1497;&#1501;/Starry%20Night%20-%20Vincent%20van%20Dominogh.avi" TargetMode="Externa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1492;&#1491;&#1512;&#1498;%20&#1488;&#1500;%20&#1492;&#1496;&#1493;&#1489;/&#1505;&#1512;&#1496;&#1497;&#1501;/Very%20tempting%20Marshmallow%20test.flv" TargetMode="External"/><Relationship Id="rId2" Type="http://schemas.openxmlformats.org/officeDocument/2006/relationships/hyperlink" Target="&#1492;&#1491;&#1512;&#1498;%20&#1488;&#1500;%20&#1492;&#1496;&#1493;&#1489;/&#1505;&#1512;&#1496;&#1497;&#1501;/Starry%20Night%20-%20Vincent%20van%20Dominogh.avi"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1492;&#1491;&#1512;&#1498;%20&#1488;&#1500;%20&#1492;&#1496;&#1493;&#1489;/&#1505;&#1512;&#1496;&#1497;&#1501;/&#1492;&#1497;&#1505;&#1495;%20&#1491;&#1506;&#1514;.mpg.flv" TargetMode="External"/><Relationship Id="rId2" Type="http://schemas.openxmlformats.org/officeDocument/2006/relationships/hyperlink" Target="&#1492;&#1491;&#1512;&#1498;%20&#1488;&#1500;%20&#1492;&#1496;&#1493;&#1489;/&#1505;&#1512;&#1496;&#1497;&#1501;/Starry%20Night%20-%20Vincent%20van%20Dominogh.avi" TargetMode="Externa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www.google.co.il/url?sa=i&amp;rct=j&amp;q=&amp;esrc=s&amp;frm=1&amp;source=images&amp;cd=&amp;cad=rja&amp;uact=8&amp;docid=vbRzeg0r8zUx0M&amp;tbnid=apcYt07aSkZ3vM:&amp;ved=0CAUQjRw&amp;url=http://www.ynet.co.il/articles/0,7340,L-3631456,00.html&amp;ei=993kU7DyJcabO9vlgOAF&amp;psig=AFQjCNGHionxDORjvuoDAVDUQkGWuCyMZA&amp;ust=140759435371346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il/url?sa=i&amp;rct=j&amp;q=&amp;esrc=s&amp;frm=1&amp;source=images&amp;cd=&amp;cad=rja&amp;uact=8&amp;docid=xg0yXM1Gfj1GKM&amp;tbnid=SorH6_IPqbLX3M:&amp;ved=0CAUQjRw&amp;url=http://photolight.co.il/show_photo/490609&amp;ei=fqfrU6CnKsf6PP2tgKgO&amp;bvm=bv.72938740,d.bGE&amp;psig=AFQjCNGmolkW1VPA9aMYLihOJf7HZKZjeQ&amp;ust=140803911328434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tonleyada.files.wordpress.com/2014/01/taxprep2_tnb.pn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he.wikipedia.org/wiki/%D7%A7%D7%95%D7%91%D7%A5:Valentines_Day_Chocolates_from_2005.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il/url?sa=i&amp;rct=j&amp;q=&amp;esrc=s&amp;frm=1&amp;source=images&amp;cd=&amp;cad=rja&amp;uact=8&amp;docid=JOPK2PwAaRF6KM&amp;tbnid=CaCJl1WvI7T3LM:&amp;ved=0CAUQjRw&amp;url=http://www.printime.co.il/16584/%D7%90%D7%A0%D7%99%D7%9E%D7%A6%D7%99%D7%95%D7%AA-%D7%A9%D7%9C-%D7%9E%D7%96%D7%9C-%D7%9E%D7%90%D7%96%D7%A0%D7%99%D7%99%D7%9D&amp;ei=zkvjU-ivIoe1PLK4gMAO&amp;bvm=bv.72676100,d.bGE&amp;psig=AFQjCNERaRqNh-vFFd9s5oXQFerqw0crcw&amp;ust=1407491348210754"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www.magnet-market.co.il/wp-content/uploads/2013/11/&#1492;&#1514;&#1500;&#1489;&#1496;&#1493;&#1514;.jpg" TargetMode="External"/><Relationship Id="rId4" Type="http://schemas.openxmlformats.org/officeDocument/2006/relationships/hyperlink" Target="http://www.google.co.il/url?sa=i&amp;rct=j&amp;q=&amp;esrc=s&amp;frm=1&amp;source=images&amp;cd=&amp;cad=rja&amp;uact=8&amp;docid=xuOQ4MKEHCaJoM&amp;tbnid=U-7RYEKikNxR8M:&amp;ved=0CAUQjRw&amp;url=http://www.magnet-market.co.il/1578/%D7%94%D7%90%D7%9D-%D7%9C%D7%94%D7%AA%D7%9E%D7%A7%D7%93-%D7%96%D7%94-%D7%9C%D7%95%D7%95%D7%AA%D7%A8-%D7%A2%D7%9C-%D7%97%D7%9C%D7%A7-%D7%9E%D7%A2%D7%A6%D7%9E%D7%99/&amp;ei=UEzjU76QH8SkPbSdgPgD&amp;bvm=bv.72676100,d.bGE&amp;psig=AFQjCNEfpuipOh0airwMAUjxHAUXZlqafA&amp;ust=14074914863662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logo final"/>
          <p:cNvPicPr>
            <a:picLocks noChangeAspect="1" noChangeArrowheads="1"/>
          </p:cNvPicPr>
          <p:nvPr/>
        </p:nvPicPr>
        <p:blipFill>
          <a:blip r:embed="rId2" cstate="print"/>
          <a:srcRect/>
          <a:stretch>
            <a:fillRect/>
          </a:stretch>
        </p:blipFill>
        <p:spPr bwMode="auto">
          <a:xfrm>
            <a:off x="2195515" y="1600201"/>
            <a:ext cx="5121275" cy="205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liceinWonderland001"/>
          <p:cNvPicPr>
            <a:picLocks noChangeAspect="1" noChangeArrowheads="1"/>
          </p:cNvPicPr>
          <p:nvPr/>
        </p:nvPicPr>
        <p:blipFill>
          <a:blip r:embed="rId2" cstate="print"/>
          <a:srcRect/>
          <a:stretch>
            <a:fillRect/>
          </a:stretch>
        </p:blipFill>
        <p:spPr bwMode="auto">
          <a:xfrm>
            <a:off x="661989" y="2247900"/>
            <a:ext cx="1597025" cy="1950244"/>
          </a:xfrm>
          <a:prstGeom prst="rect">
            <a:avLst/>
          </a:prstGeom>
          <a:noFill/>
          <a:ln w="9525">
            <a:noFill/>
            <a:miter lim="800000"/>
            <a:headEnd/>
            <a:tailEnd/>
          </a:ln>
        </p:spPr>
      </p:pic>
      <p:pic>
        <p:nvPicPr>
          <p:cNvPr id="37891" name="Picture 3" descr="MP900401418[1]"/>
          <p:cNvPicPr>
            <a:picLocks noChangeAspect="1" noChangeArrowheads="1"/>
          </p:cNvPicPr>
          <p:nvPr/>
        </p:nvPicPr>
        <p:blipFill>
          <a:blip r:embed="rId3" cstate="print"/>
          <a:srcRect/>
          <a:stretch>
            <a:fillRect/>
          </a:stretch>
        </p:blipFill>
        <p:spPr bwMode="auto">
          <a:xfrm>
            <a:off x="2844801" y="2356248"/>
            <a:ext cx="1216025" cy="1368028"/>
          </a:xfrm>
          <a:prstGeom prst="rect">
            <a:avLst/>
          </a:prstGeom>
          <a:noFill/>
          <a:ln w="9525">
            <a:noFill/>
            <a:miter lim="800000"/>
            <a:headEnd/>
            <a:tailEnd/>
          </a:ln>
        </p:spPr>
      </p:pic>
      <p:pic>
        <p:nvPicPr>
          <p:cNvPr id="37892" name="Picture 4" descr="MP900433110[1]"/>
          <p:cNvPicPr>
            <a:picLocks noChangeAspect="1" noChangeArrowheads="1"/>
          </p:cNvPicPr>
          <p:nvPr/>
        </p:nvPicPr>
        <p:blipFill>
          <a:blip r:embed="rId4" cstate="print"/>
          <a:srcRect/>
          <a:stretch>
            <a:fillRect/>
          </a:stretch>
        </p:blipFill>
        <p:spPr bwMode="auto">
          <a:xfrm>
            <a:off x="4932364" y="2316957"/>
            <a:ext cx="2808287" cy="1397794"/>
          </a:xfrm>
          <a:prstGeom prst="rect">
            <a:avLst/>
          </a:prstGeom>
          <a:noFill/>
          <a:ln w="9525">
            <a:noFill/>
            <a:miter lim="800000"/>
            <a:headEnd/>
            <a:tailEnd/>
          </a:ln>
        </p:spPr>
      </p:pic>
      <p:pic>
        <p:nvPicPr>
          <p:cNvPr id="37893" name="Picture 5" descr="cutcaster-photo-100501716-Questions"/>
          <p:cNvPicPr>
            <a:picLocks noChangeAspect="1" noChangeArrowheads="1"/>
          </p:cNvPicPr>
          <p:nvPr/>
        </p:nvPicPr>
        <p:blipFill>
          <a:blip r:embed="rId5" cstate="print"/>
          <a:srcRect/>
          <a:stretch>
            <a:fillRect/>
          </a:stretch>
        </p:blipFill>
        <p:spPr bwMode="auto">
          <a:xfrm>
            <a:off x="611188" y="1006079"/>
            <a:ext cx="965200" cy="1054894"/>
          </a:xfrm>
          <a:prstGeom prst="rect">
            <a:avLst/>
          </a:prstGeom>
          <a:noFill/>
          <a:ln w="9525">
            <a:noFill/>
            <a:miter lim="800000"/>
            <a:headEnd/>
            <a:tailEnd/>
          </a:ln>
        </p:spPr>
      </p:pic>
      <p:sp>
        <p:nvSpPr>
          <p:cNvPr id="37894" name="Text Box 6"/>
          <p:cNvSpPr txBox="1">
            <a:spLocks noChangeArrowheads="1"/>
          </p:cNvSpPr>
          <p:nvPr/>
        </p:nvSpPr>
        <p:spPr bwMode="auto">
          <a:xfrm>
            <a:off x="2700338" y="4030266"/>
            <a:ext cx="1509712" cy="369332"/>
          </a:xfrm>
          <a:prstGeom prst="rect">
            <a:avLst/>
          </a:prstGeom>
          <a:noFill/>
          <a:ln w="9525">
            <a:noFill/>
            <a:miter lim="800000"/>
            <a:headEnd/>
            <a:tailEnd/>
          </a:ln>
        </p:spPr>
        <p:txBody>
          <a:bodyPr>
            <a:spAutoFit/>
          </a:bodyPr>
          <a:lstStyle/>
          <a:p>
            <a:pPr>
              <a:spcBef>
                <a:spcPct val="50000"/>
              </a:spcBef>
            </a:pPr>
            <a:r>
              <a:rPr lang="he-IL"/>
              <a:t>אמצעי = מחיר</a:t>
            </a:r>
            <a:endParaRPr lang="en-US"/>
          </a:p>
        </p:txBody>
      </p:sp>
      <p:sp>
        <p:nvSpPr>
          <p:cNvPr id="37895" name="Text Box 7"/>
          <p:cNvSpPr txBox="1">
            <a:spLocks noChangeArrowheads="1"/>
          </p:cNvSpPr>
          <p:nvPr/>
        </p:nvSpPr>
        <p:spPr bwMode="auto">
          <a:xfrm>
            <a:off x="5435601" y="4030266"/>
            <a:ext cx="1725613" cy="369332"/>
          </a:xfrm>
          <a:prstGeom prst="rect">
            <a:avLst/>
          </a:prstGeom>
          <a:noFill/>
          <a:ln w="9525">
            <a:noFill/>
            <a:miter lim="800000"/>
            <a:headEnd/>
            <a:tailEnd/>
          </a:ln>
        </p:spPr>
        <p:txBody>
          <a:bodyPr>
            <a:spAutoFit/>
          </a:bodyPr>
          <a:lstStyle/>
          <a:p>
            <a:pPr>
              <a:spcBef>
                <a:spcPct val="50000"/>
              </a:spcBef>
            </a:pPr>
            <a:r>
              <a:rPr lang="he-IL"/>
              <a:t>מטרה =  תענוג</a:t>
            </a:r>
            <a:endParaRPr lang="en-US"/>
          </a:p>
        </p:txBody>
      </p:sp>
      <p:sp>
        <p:nvSpPr>
          <p:cNvPr id="37896" name="Text Box 8"/>
          <p:cNvSpPr txBox="1">
            <a:spLocks noChangeArrowheads="1"/>
          </p:cNvSpPr>
          <p:nvPr/>
        </p:nvSpPr>
        <p:spPr bwMode="auto">
          <a:xfrm>
            <a:off x="4140200" y="2733676"/>
            <a:ext cx="647700" cy="707886"/>
          </a:xfrm>
          <a:prstGeom prst="rect">
            <a:avLst/>
          </a:prstGeom>
          <a:noFill/>
          <a:ln w="9525">
            <a:noFill/>
            <a:miter lim="800000"/>
            <a:headEnd/>
            <a:tailEnd/>
          </a:ln>
        </p:spPr>
        <p:txBody>
          <a:bodyPr>
            <a:spAutoFit/>
          </a:bodyPr>
          <a:lstStyle/>
          <a:p>
            <a:pPr>
              <a:spcBef>
                <a:spcPct val="50000"/>
              </a:spcBef>
            </a:pPr>
            <a:r>
              <a:rPr lang="he-IL" sz="4000" b="1"/>
              <a:t>?</a:t>
            </a:r>
            <a:endParaRPr lang="en-US" sz="4000" b="1"/>
          </a:p>
        </p:txBody>
      </p:sp>
      <p:sp>
        <p:nvSpPr>
          <p:cNvPr id="188425" name="Freeform 9"/>
          <p:cNvSpPr>
            <a:spLocks/>
          </p:cNvSpPr>
          <p:nvPr/>
        </p:nvSpPr>
        <p:spPr bwMode="auto">
          <a:xfrm>
            <a:off x="1619250" y="1113235"/>
            <a:ext cx="5113338" cy="1134665"/>
          </a:xfrm>
          <a:custGeom>
            <a:avLst/>
            <a:gdLst>
              <a:gd name="T0" fmla="*/ 0 w 3221"/>
              <a:gd name="T1" fmla="*/ 2147483647 h 953"/>
              <a:gd name="T2" fmla="*/ 2147483647 w 3221"/>
              <a:gd name="T3" fmla="*/ 2147483647 h 953"/>
              <a:gd name="T4" fmla="*/ 2147483647 w 3221"/>
              <a:gd name="T5" fmla="*/ 2147483647 h 953"/>
              <a:gd name="T6" fmla="*/ 2147483647 w 3221"/>
              <a:gd name="T7" fmla="*/ 2147483647 h 953"/>
              <a:gd name="T8" fmla="*/ 0 60000 65536"/>
              <a:gd name="T9" fmla="*/ 0 60000 65536"/>
              <a:gd name="T10" fmla="*/ 0 60000 65536"/>
              <a:gd name="T11" fmla="*/ 0 60000 65536"/>
              <a:gd name="T12" fmla="*/ 0 w 3221"/>
              <a:gd name="T13" fmla="*/ 0 h 953"/>
              <a:gd name="T14" fmla="*/ 3221 w 3221"/>
              <a:gd name="T15" fmla="*/ 953 h 953"/>
            </a:gdLst>
            <a:ahLst/>
            <a:cxnLst>
              <a:cxn ang="T8">
                <a:pos x="T0" y="T1"/>
              </a:cxn>
              <a:cxn ang="T9">
                <a:pos x="T2" y="T3"/>
              </a:cxn>
              <a:cxn ang="T10">
                <a:pos x="T4" y="T5"/>
              </a:cxn>
              <a:cxn ang="T11">
                <a:pos x="T6" y="T7"/>
              </a:cxn>
            </a:cxnLst>
            <a:rect l="T12" t="T13" r="T14" b="T15"/>
            <a:pathLst>
              <a:path w="3221" h="953">
                <a:moveTo>
                  <a:pt x="0" y="953"/>
                </a:moveTo>
                <a:cubicBezTo>
                  <a:pt x="174" y="662"/>
                  <a:pt x="348" y="371"/>
                  <a:pt x="726" y="227"/>
                </a:cubicBezTo>
                <a:cubicBezTo>
                  <a:pt x="1104" y="83"/>
                  <a:pt x="1852" y="0"/>
                  <a:pt x="2268" y="91"/>
                </a:cubicBezTo>
                <a:cubicBezTo>
                  <a:pt x="2684" y="182"/>
                  <a:pt x="3040" y="643"/>
                  <a:pt x="3221" y="771"/>
                </a:cubicBezTo>
              </a:path>
            </a:pathLst>
          </a:custGeom>
          <a:noFill/>
          <a:ln w="44450">
            <a:solidFill>
              <a:srgbClr val="FF0000"/>
            </a:solidFill>
            <a:prstDash val="sysDot"/>
            <a:round/>
            <a:headEnd/>
            <a:tailEnd type="triangle" w="med" len="med"/>
          </a:ln>
        </p:spPr>
        <p:txBody>
          <a:bodyPr/>
          <a:lstStyle/>
          <a:p>
            <a:endParaRPr lang="he-IL"/>
          </a:p>
        </p:txBody>
      </p:sp>
      <p:sp>
        <p:nvSpPr>
          <p:cNvPr id="37898" name="AutoShape 17">
            <a:hlinkClick r:id="rId6" action="ppaction://hlinkfile" highlightClick="1"/>
          </p:cNvPr>
          <p:cNvSpPr>
            <a:spLocks noChangeArrowheads="1"/>
          </p:cNvSpPr>
          <p:nvPr/>
        </p:nvSpPr>
        <p:spPr bwMode="auto">
          <a:xfrm>
            <a:off x="8459788" y="4624388"/>
            <a:ext cx="646112" cy="323850"/>
          </a:xfrm>
          <a:prstGeom prst="actionButtonMovie">
            <a:avLst/>
          </a:prstGeom>
          <a:solidFill>
            <a:schemeClr val="accent1"/>
          </a:solidFill>
          <a:ln w="9525">
            <a:noFill/>
            <a:miter lim="800000"/>
            <a:headEnd/>
            <a:tailEnd/>
          </a:ln>
        </p:spPr>
        <p:txBody>
          <a:bodyPr wrap="none" anchor="ctr"/>
          <a:lstStyle/>
          <a:p>
            <a:r>
              <a:rPr lang="he-IL"/>
              <a:t>דומ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liceinWonderland001"/>
          <p:cNvPicPr>
            <a:picLocks noChangeAspect="1" noChangeArrowheads="1"/>
          </p:cNvPicPr>
          <p:nvPr/>
        </p:nvPicPr>
        <p:blipFill>
          <a:blip r:embed="rId2" cstate="print"/>
          <a:srcRect/>
          <a:stretch>
            <a:fillRect/>
          </a:stretch>
        </p:blipFill>
        <p:spPr bwMode="auto">
          <a:xfrm>
            <a:off x="661989" y="2247900"/>
            <a:ext cx="1597025" cy="1950244"/>
          </a:xfrm>
          <a:prstGeom prst="rect">
            <a:avLst/>
          </a:prstGeom>
          <a:noFill/>
          <a:ln w="9525">
            <a:noFill/>
            <a:miter lim="800000"/>
            <a:headEnd/>
            <a:tailEnd/>
          </a:ln>
        </p:spPr>
      </p:pic>
      <p:pic>
        <p:nvPicPr>
          <p:cNvPr id="38915" name="Picture 3" descr="MP900401418[1]"/>
          <p:cNvPicPr>
            <a:picLocks noChangeAspect="1" noChangeArrowheads="1"/>
          </p:cNvPicPr>
          <p:nvPr/>
        </p:nvPicPr>
        <p:blipFill>
          <a:blip r:embed="rId3" cstate="print"/>
          <a:srcRect/>
          <a:stretch>
            <a:fillRect/>
          </a:stretch>
        </p:blipFill>
        <p:spPr bwMode="auto">
          <a:xfrm>
            <a:off x="2843808" y="1923678"/>
            <a:ext cx="1023938" cy="1152525"/>
          </a:xfrm>
          <a:prstGeom prst="rect">
            <a:avLst/>
          </a:prstGeom>
          <a:noFill/>
          <a:ln w="9525">
            <a:noFill/>
            <a:miter lim="800000"/>
            <a:headEnd/>
            <a:tailEnd/>
          </a:ln>
        </p:spPr>
      </p:pic>
      <p:pic>
        <p:nvPicPr>
          <p:cNvPr id="38916" name="Picture 4" descr="MP900433110[1]"/>
          <p:cNvPicPr>
            <a:picLocks noChangeAspect="1" noChangeArrowheads="1"/>
          </p:cNvPicPr>
          <p:nvPr/>
        </p:nvPicPr>
        <p:blipFill>
          <a:blip r:embed="rId4" cstate="print"/>
          <a:srcRect/>
          <a:stretch>
            <a:fillRect/>
          </a:stretch>
        </p:blipFill>
        <p:spPr bwMode="auto">
          <a:xfrm>
            <a:off x="4932040" y="1707654"/>
            <a:ext cx="3455987" cy="1720453"/>
          </a:xfrm>
          <a:prstGeom prst="rect">
            <a:avLst/>
          </a:prstGeom>
          <a:noFill/>
          <a:ln w="9525">
            <a:noFill/>
            <a:miter lim="800000"/>
            <a:headEnd/>
            <a:tailEnd/>
          </a:ln>
        </p:spPr>
      </p:pic>
      <p:pic>
        <p:nvPicPr>
          <p:cNvPr id="38917" name="Picture 5" descr="cutcaster-photo-100501716-Questions"/>
          <p:cNvPicPr>
            <a:picLocks noChangeAspect="1" noChangeArrowheads="1"/>
          </p:cNvPicPr>
          <p:nvPr/>
        </p:nvPicPr>
        <p:blipFill>
          <a:blip r:embed="rId5" cstate="print"/>
          <a:srcRect/>
          <a:stretch>
            <a:fillRect/>
          </a:stretch>
        </p:blipFill>
        <p:spPr bwMode="auto">
          <a:xfrm>
            <a:off x="611188" y="1006079"/>
            <a:ext cx="965200" cy="1054894"/>
          </a:xfrm>
          <a:prstGeom prst="rect">
            <a:avLst/>
          </a:prstGeom>
          <a:noFill/>
          <a:ln w="9525">
            <a:noFill/>
            <a:miter lim="800000"/>
            <a:headEnd/>
            <a:tailEnd/>
          </a:ln>
        </p:spPr>
      </p:pic>
      <p:sp>
        <p:nvSpPr>
          <p:cNvPr id="38918" name="Text Box 6"/>
          <p:cNvSpPr txBox="1">
            <a:spLocks noChangeArrowheads="1"/>
          </p:cNvSpPr>
          <p:nvPr/>
        </p:nvSpPr>
        <p:spPr bwMode="auto">
          <a:xfrm>
            <a:off x="2267744" y="3579862"/>
            <a:ext cx="1942307" cy="369332"/>
          </a:xfrm>
          <a:prstGeom prst="rect">
            <a:avLst/>
          </a:prstGeom>
          <a:noFill/>
          <a:ln w="9525">
            <a:noFill/>
            <a:miter lim="800000"/>
            <a:headEnd/>
            <a:tailEnd/>
          </a:ln>
        </p:spPr>
        <p:txBody>
          <a:bodyPr wrap="square">
            <a:spAutoFit/>
          </a:bodyPr>
          <a:lstStyle/>
          <a:p>
            <a:pPr>
              <a:spcBef>
                <a:spcPct val="50000"/>
              </a:spcBef>
            </a:pPr>
            <a:r>
              <a:rPr lang="he-IL" dirty="0"/>
              <a:t>אמצעי = </a:t>
            </a:r>
            <a:r>
              <a:rPr lang="he-IL" dirty="0" smtClean="0"/>
              <a:t>מחיר ידוע</a:t>
            </a:r>
            <a:endParaRPr lang="en-US" dirty="0"/>
          </a:p>
        </p:txBody>
      </p:sp>
      <p:sp>
        <p:nvSpPr>
          <p:cNvPr id="38919" name="Text Box 7"/>
          <p:cNvSpPr txBox="1">
            <a:spLocks noChangeArrowheads="1"/>
          </p:cNvSpPr>
          <p:nvPr/>
        </p:nvSpPr>
        <p:spPr bwMode="auto">
          <a:xfrm>
            <a:off x="5148064" y="3579862"/>
            <a:ext cx="2301677" cy="369332"/>
          </a:xfrm>
          <a:prstGeom prst="rect">
            <a:avLst/>
          </a:prstGeom>
          <a:noFill/>
          <a:ln w="9525">
            <a:noFill/>
            <a:miter lim="800000"/>
            <a:headEnd/>
            <a:tailEnd/>
          </a:ln>
        </p:spPr>
        <p:txBody>
          <a:bodyPr wrap="square">
            <a:spAutoFit/>
          </a:bodyPr>
          <a:lstStyle/>
          <a:p>
            <a:pPr>
              <a:spcBef>
                <a:spcPct val="50000"/>
              </a:spcBef>
            </a:pPr>
            <a:r>
              <a:rPr lang="he-IL" dirty="0"/>
              <a:t>מטרה =  </a:t>
            </a:r>
            <a:r>
              <a:rPr lang="he-IL" dirty="0" smtClean="0"/>
              <a:t>תענוג ידוע</a:t>
            </a:r>
            <a:endParaRPr lang="en-US" dirty="0"/>
          </a:p>
        </p:txBody>
      </p:sp>
      <p:sp>
        <p:nvSpPr>
          <p:cNvPr id="38920" name="Text Box 8"/>
          <p:cNvSpPr txBox="1">
            <a:spLocks noChangeArrowheads="1"/>
          </p:cNvSpPr>
          <p:nvPr/>
        </p:nvSpPr>
        <p:spPr bwMode="auto">
          <a:xfrm>
            <a:off x="3131840" y="4083918"/>
            <a:ext cx="3455988" cy="400110"/>
          </a:xfrm>
          <a:prstGeom prst="rect">
            <a:avLst/>
          </a:prstGeom>
          <a:noFill/>
          <a:ln w="9525">
            <a:noFill/>
            <a:miter lim="800000"/>
            <a:headEnd/>
            <a:tailEnd/>
          </a:ln>
        </p:spPr>
        <p:txBody>
          <a:bodyPr>
            <a:spAutoFit/>
          </a:bodyPr>
          <a:lstStyle/>
          <a:p>
            <a:pPr>
              <a:spcBef>
                <a:spcPct val="50000"/>
              </a:spcBef>
            </a:pPr>
            <a:r>
              <a:rPr lang="he-IL" sz="2000" b="1" dirty="0"/>
              <a:t>תענוג צריך להיות גדול מסבל</a:t>
            </a:r>
            <a:endParaRPr lang="en-US" sz="2000" b="1" dirty="0"/>
          </a:p>
        </p:txBody>
      </p:sp>
      <p:sp>
        <p:nvSpPr>
          <p:cNvPr id="38921" name="Rectangle 9"/>
          <p:cNvSpPr>
            <a:spLocks noGrp="1" noChangeArrowheads="1"/>
          </p:cNvSpPr>
          <p:nvPr>
            <p:ph type="title" idx="4294967295"/>
          </p:nvPr>
        </p:nvSpPr>
        <p:spPr>
          <a:xfrm>
            <a:off x="468313" y="627460"/>
            <a:ext cx="8229600" cy="857250"/>
          </a:xfrm>
        </p:spPr>
        <p:txBody>
          <a:bodyPr/>
          <a:lstStyle/>
          <a:p>
            <a:r>
              <a:rPr lang="he-IL" smtClean="0"/>
              <a:t>החשבון "הפשוט"</a:t>
            </a:r>
            <a:endParaRPr lang="en-US" smtClean="0"/>
          </a:p>
        </p:txBody>
      </p:sp>
      <p:sp>
        <p:nvSpPr>
          <p:cNvPr id="11" name="AutoShape 11"/>
          <p:cNvSpPr>
            <a:spLocks noChangeArrowheads="1"/>
          </p:cNvSpPr>
          <p:nvPr/>
        </p:nvSpPr>
        <p:spPr bwMode="auto">
          <a:xfrm>
            <a:off x="2267744" y="1419622"/>
            <a:ext cx="1943100" cy="323850"/>
          </a:xfrm>
          <a:prstGeom prst="wedgeRectCallout">
            <a:avLst>
              <a:gd name="adj1" fmla="val -2532"/>
              <a:gd name="adj2" fmla="val 165074"/>
            </a:avLst>
          </a:prstGeom>
          <a:solidFill>
            <a:srgbClr val="FF0000"/>
          </a:solidFill>
          <a:ln w="9525">
            <a:solidFill>
              <a:schemeClr val="tx1"/>
            </a:solidFill>
            <a:miter lim="800000"/>
            <a:headEnd/>
            <a:tailEnd/>
          </a:ln>
        </p:spPr>
        <p:txBody>
          <a:bodyPr/>
          <a:lstStyle/>
          <a:p>
            <a:pPr algn="ctr"/>
            <a:r>
              <a:rPr lang="he-IL" b="1" dirty="0"/>
              <a:t>מניעת תענוג</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hlinkClick r:id="rId2" action="ppaction://hlinkfile"/>
          </p:cNvPr>
          <p:cNvSpPr>
            <a:spLocks noChangeArrowheads="1"/>
          </p:cNvSpPr>
          <p:nvPr/>
        </p:nvSpPr>
        <p:spPr bwMode="auto">
          <a:xfrm>
            <a:off x="0" y="0"/>
            <a:ext cx="9144000" cy="5143500"/>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41992" name="Rectangle 8"/>
          <p:cNvSpPr>
            <a:spLocks noChangeArrowheads="1"/>
          </p:cNvSpPr>
          <p:nvPr/>
        </p:nvSpPr>
        <p:spPr bwMode="auto">
          <a:xfrm>
            <a:off x="457200" y="205979"/>
            <a:ext cx="8229600" cy="857250"/>
          </a:xfrm>
          <a:prstGeom prst="rect">
            <a:avLst/>
          </a:prstGeom>
          <a:noFill/>
          <a:ln w="9525">
            <a:noFill/>
            <a:miter lim="800000"/>
            <a:headEnd/>
            <a:tailEnd/>
          </a:ln>
        </p:spPr>
        <p:txBody>
          <a:bodyPr anchor="ctr"/>
          <a:lstStyle/>
          <a:p>
            <a:pPr algn="ctr" eaLnBrk="0" hangingPunct="0"/>
            <a:r>
              <a:rPr lang="he-IL" sz="4400"/>
              <a:t>החשבון עוד יותר קשה</a:t>
            </a:r>
            <a:endParaRPr lang="en-US" sz="4400">
              <a:solidFill>
                <a:schemeClr val="tx2"/>
              </a:solidFill>
            </a:endParaRPr>
          </a:p>
        </p:txBody>
      </p:sp>
      <p:pic>
        <p:nvPicPr>
          <p:cNvPr id="6146" name="Picture 2" descr="https://encrypted-tbn1.gstatic.com/images?q=tbn:ANd9GcQMMmS6hyPZLD3NKnhRbQ4f6T9KszA8DPvreiwdXdrPT_HerjtP">
            <a:hlinkClick r:id="rId3"/>
          </p:cNvPr>
          <p:cNvPicPr>
            <a:picLocks noChangeAspect="1" noChangeArrowheads="1"/>
          </p:cNvPicPr>
          <p:nvPr/>
        </p:nvPicPr>
        <p:blipFill>
          <a:blip r:embed="rId4" cstate="print"/>
          <a:srcRect/>
          <a:stretch>
            <a:fillRect/>
          </a:stretch>
        </p:blipFill>
        <p:spPr bwMode="auto">
          <a:xfrm>
            <a:off x="251520" y="1131590"/>
            <a:ext cx="4304323" cy="3515494"/>
          </a:xfrm>
          <a:prstGeom prst="rect">
            <a:avLst/>
          </a:prstGeom>
          <a:noFill/>
        </p:spPr>
      </p:pic>
      <p:sp>
        <p:nvSpPr>
          <p:cNvPr id="12" name="Rounded Rectangle 11">
            <a:hlinkClick r:id="rId2" action="ppaction://hlinkfile"/>
          </p:cNvPr>
          <p:cNvSpPr/>
          <p:nvPr/>
        </p:nvSpPr>
        <p:spPr>
          <a:xfrm>
            <a:off x="6156176" y="1059582"/>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hlinkClick r:id="rId2" action="ppaction://hlinkfile"/>
              </a:rPr>
              <a:t>סרט</a:t>
            </a:r>
            <a:r>
              <a:rPr lang="he-IL" dirty="0" smtClean="0">
                <a:solidFill>
                  <a:srgbClr val="FF0000"/>
                </a:solidFill>
              </a:rPr>
              <a:t> דומינו</a:t>
            </a:r>
            <a:endParaRPr lang="he-IL" dirty="0">
              <a:solidFill>
                <a:srgbClr val="FF0000"/>
              </a:solidFill>
            </a:endParaRPr>
          </a:p>
        </p:txBody>
      </p:sp>
      <p:sp>
        <p:nvSpPr>
          <p:cNvPr id="13" name="TextBox 12"/>
          <p:cNvSpPr txBox="1"/>
          <p:nvPr/>
        </p:nvSpPr>
        <p:spPr>
          <a:xfrm>
            <a:off x="4427984" y="1779662"/>
            <a:ext cx="4716016" cy="2793072"/>
          </a:xfrm>
          <a:prstGeom prst="rect">
            <a:avLst/>
          </a:prstGeom>
          <a:noFill/>
        </p:spPr>
        <p:txBody>
          <a:bodyPr wrap="square" rtlCol="1">
            <a:spAutoFit/>
          </a:bodyPr>
          <a:lstStyle/>
          <a:p>
            <a:r>
              <a:rPr lang="he-IL" sz="2400" dirty="0" smtClean="0">
                <a:solidFill>
                  <a:srgbClr val="FF0000"/>
                </a:solidFill>
              </a:rPr>
              <a:t>מה התענוג הצפוי מהרכבת הדומינו?</a:t>
            </a:r>
          </a:p>
          <a:p>
            <a:endParaRPr lang="he-IL" sz="1050" dirty="0" smtClean="0">
              <a:solidFill>
                <a:srgbClr val="FF0000"/>
              </a:solidFill>
            </a:endParaRPr>
          </a:p>
          <a:p>
            <a:r>
              <a:rPr lang="he-IL" sz="2400" dirty="0" smtClean="0">
                <a:solidFill>
                  <a:srgbClr val="FF0000"/>
                </a:solidFill>
              </a:rPr>
              <a:t>מה הסבל הכרוך בכך?</a:t>
            </a:r>
          </a:p>
          <a:p>
            <a:endParaRPr lang="he-IL" sz="1050" dirty="0" smtClean="0">
              <a:solidFill>
                <a:srgbClr val="FF0000"/>
              </a:solidFill>
            </a:endParaRPr>
          </a:p>
          <a:p>
            <a:r>
              <a:rPr lang="he-IL" sz="2400" dirty="0" smtClean="0">
                <a:solidFill>
                  <a:srgbClr val="FF0000"/>
                </a:solidFill>
              </a:rPr>
              <a:t>מהי תוצאת החשבון של האדם בסרט?</a:t>
            </a:r>
          </a:p>
          <a:p>
            <a:endParaRPr lang="he-IL" sz="1050" dirty="0" smtClean="0">
              <a:solidFill>
                <a:srgbClr val="FF0000"/>
              </a:solidFill>
            </a:endParaRPr>
          </a:p>
          <a:p>
            <a:r>
              <a:rPr lang="he-IL" sz="2400" dirty="0" smtClean="0">
                <a:solidFill>
                  <a:srgbClr val="FF0000"/>
                </a:solidFill>
              </a:rPr>
              <a:t>האם היית מגיע לאותה תוצאה?</a:t>
            </a:r>
          </a:p>
          <a:p>
            <a:endParaRPr lang="he-IL" sz="2400" dirty="0" smtClean="0">
              <a:solidFill>
                <a:srgbClr val="FF0000"/>
              </a:solidFill>
            </a:endParaRPr>
          </a:p>
          <a:p>
            <a:r>
              <a:rPr lang="he-IL" sz="2400" b="1" dirty="0" smtClean="0">
                <a:solidFill>
                  <a:srgbClr val="002060"/>
                </a:solidFill>
              </a:rPr>
              <a:t>סיכום ומסקנות:</a:t>
            </a:r>
            <a:endParaRPr lang="he-IL" sz="2400"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395536" y="483518"/>
            <a:ext cx="8229600" cy="857250"/>
          </a:xfrm>
          <a:prstGeom prst="rect">
            <a:avLst/>
          </a:prstGeom>
          <a:noFill/>
          <a:ln w="9525">
            <a:noFill/>
            <a:miter lim="800000"/>
            <a:headEnd/>
            <a:tailEnd/>
          </a:ln>
        </p:spPr>
        <p:txBody>
          <a:bodyPr anchor="ctr"/>
          <a:lstStyle/>
          <a:p>
            <a:pPr algn="ctr" eaLnBrk="0" hangingPunct="0"/>
            <a:r>
              <a:rPr lang="he-IL" sz="4400" dirty="0" smtClean="0"/>
              <a:t>סיכום סרטון</a:t>
            </a:r>
            <a:endParaRPr lang="en-US" sz="4400" dirty="0">
              <a:solidFill>
                <a:schemeClr val="tx2"/>
              </a:solidFill>
            </a:endParaRPr>
          </a:p>
        </p:txBody>
      </p:sp>
      <p:sp>
        <p:nvSpPr>
          <p:cNvPr id="13" name="TextBox 12"/>
          <p:cNvSpPr txBox="1"/>
          <p:nvPr/>
        </p:nvSpPr>
        <p:spPr>
          <a:xfrm>
            <a:off x="251520" y="1203598"/>
            <a:ext cx="8676456" cy="461665"/>
          </a:xfrm>
          <a:prstGeom prst="rect">
            <a:avLst/>
          </a:prstGeom>
          <a:noFill/>
        </p:spPr>
        <p:txBody>
          <a:bodyPr wrap="square" rtlCol="1">
            <a:spAutoFit/>
          </a:bodyPr>
          <a:lstStyle/>
          <a:p>
            <a:r>
              <a:rPr lang="he-IL" sz="2400" b="1" dirty="0" smtClean="0">
                <a:solidFill>
                  <a:srgbClr val="FF0000"/>
                </a:solidFill>
              </a:rPr>
              <a:t>מאפיין תהליכים רבים בחיים: השקעה מרובה לעומת תענוג קצר טווח</a:t>
            </a:r>
            <a:endParaRPr lang="he-IL" sz="2400" b="1" dirty="0">
              <a:solidFill>
                <a:srgbClr val="FF0000"/>
              </a:solidFill>
            </a:endParaRPr>
          </a:p>
        </p:txBody>
      </p:sp>
      <p:pic>
        <p:nvPicPr>
          <p:cNvPr id="21508" name="Picture 4" descr="http://images.mouse.co.il/storage/7/9/520121607_1655000_0..jpg"/>
          <p:cNvPicPr>
            <a:picLocks noChangeAspect="1" noChangeArrowheads="1"/>
          </p:cNvPicPr>
          <p:nvPr/>
        </p:nvPicPr>
        <p:blipFill>
          <a:blip r:embed="rId2" cstate="print"/>
          <a:srcRect/>
          <a:stretch>
            <a:fillRect/>
          </a:stretch>
        </p:blipFill>
        <p:spPr bwMode="auto">
          <a:xfrm>
            <a:off x="251520" y="1779662"/>
            <a:ext cx="2117035" cy="1296144"/>
          </a:xfrm>
          <a:prstGeom prst="rect">
            <a:avLst/>
          </a:prstGeom>
          <a:noFill/>
        </p:spPr>
      </p:pic>
      <p:sp>
        <p:nvSpPr>
          <p:cNvPr id="10" name="TextBox 9"/>
          <p:cNvSpPr txBox="1"/>
          <p:nvPr/>
        </p:nvSpPr>
        <p:spPr>
          <a:xfrm>
            <a:off x="2987824" y="1779662"/>
            <a:ext cx="5832648" cy="1200329"/>
          </a:xfrm>
          <a:prstGeom prst="rect">
            <a:avLst/>
          </a:prstGeom>
          <a:noFill/>
        </p:spPr>
        <p:txBody>
          <a:bodyPr wrap="square" rtlCol="1">
            <a:spAutoFit/>
          </a:bodyPr>
          <a:lstStyle/>
          <a:p>
            <a:r>
              <a:rPr lang="he-IL" dirty="0" smtClean="0"/>
              <a:t> - </a:t>
            </a:r>
            <a:r>
              <a:rPr lang="he-IL" b="1" dirty="0" smtClean="0"/>
              <a:t>הנאה מהתהליך </a:t>
            </a:r>
            <a:r>
              <a:rPr lang="he-IL" dirty="0" smtClean="0"/>
              <a:t>– הנאה מהתוצאה.</a:t>
            </a:r>
          </a:p>
          <a:p>
            <a:endParaRPr lang="he-IL" dirty="0" smtClean="0"/>
          </a:p>
          <a:p>
            <a:r>
              <a:rPr lang="he-IL" dirty="0" smtClean="0"/>
              <a:t> - ההשקעה מרובה – </a:t>
            </a:r>
            <a:r>
              <a:rPr lang="he-IL" b="1" dirty="0" smtClean="0"/>
              <a:t>חשוב שנשקיע יותר במקומות הנכונים המגדילים את רמת האושר !! </a:t>
            </a:r>
            <a:r>
              <a:rPr lang="he-IL" b="1" dirty="0" smtClean="0">
                <a:solidFill>
                  <a:srgbClr val="0070C0"/>
                </a:solidFill>
              </a:rPr>
              <a:t>(דרגות רצון גבוהות)</a:t>
            </a:r>
          </a:p>
        </p:txBody>
      </p:sp>
      <p:pic>
        <p:nvPicPr>
          <p:cNvPr id="21512" name="Picture 8" descr="http://www.pais.co.il/News/PublishingImages/11/opel-cosra-700x383.jpg"/>
          <p:cNvPicPr>
            <a:picLocks noChangeAspect="1" noChangeArrowheads="1"/>
          </p:cNvPicPr>
          <p:nvPr/>
        </p:nvPicPr>
        <p:blipFill>
          <a:blip r:embed="rId3" cstate="print"/>
          <a:srcRect/>
          <a:stretch>
            <a:fillRect/>
          </a:stretch>
        </p:blipFill>
        <p:spPr bwMode="auto">
          <a:xfrm>
            <a:off x="251521" y="3219822"/>
            <a:ext cx="2088231" cy="1380610"/>
          </a:xfrm>
          <a:prstGeom prst="rect">
            <a:avLst/>
          </a:prstGeom>
          <a:noFill/>
        </p:spPr>
      </p:pic>
      <p:sp>
        <p:nvSpPr>
          <p:cNvPr id="21514" name="AutoShape 10" descr="data:image/jpeg;base64,/9j/4AAQSkZJRgABAQAAAQABAAD/2wCEAAkGBxMTEhUUEhQWFhUWGRgbGBgYGSAcHRgbGBcgGBcaHh4dHyggGRslHBwaIjEjJSkuLi4uFyAzODMtNygtLi0BCgoKDg0OGhAQGiwkHyQsLCwsLCwsLCwsLCwsLCwsLCwsLDQsLCwsLCwsLCwsLCwsLCwsLCwsLCwsLCwsLCwsLP/AABEIAJgBHAMBIgACEQEDEQH/xAAbAAEAAgMBAQAAAAAAAAAAAAAABQYDBAcCAf/EAD8QAAEDAgQEAwQIBQMEAwAAAAEAAgMEEQUSITEGE0FRImFxFDKBkQcjQlKhscHRFSQzYuFy8PEWU4LiNEOi/8QAGAEBAQEBAQAAAAAAAAAAAAAAAAECAwT/xAAiEQEBAAIBBQACAwAAAAAAAAAAAQIRIQMSMUFRE2EiQnH/2gAMAwEAAhEDEQA/AO4oiICIiAiIgIiICIiAiIgIiICIvj3AC5NgNyeiASquOPaT2n2e7tTYS5fqi7q0PvqR1sq9xZxIat3s1M4mM6OLRrIT0/0/mtmr4PlFGGl+fKL8u1gNNbHo4d1zufxqT66A1wIuNQV9VJ4B4guBSTANexo5Zvq/fMD/AHDffUHbRXZbl3NsiIioIiICIiAiIgIiICIiAiIgIiICIiAiIgIiICIiAiIgIiICIiAub8X45NPN7LGLR3s+32rHW56C42XSFy3j6h5Er3wuILhzCLk3Bcc3prfTzXPq29rWPlPcJ4dT0wLpJIuYfMeEdtT+SsP8ag0tK037arh8MoeMw36rfpK+wIvqVzxtk4WxduMeH2P+shc0P00Bsb3uCCPdIOxHZTPBvERqG8qUFs8bRmuNHjbOPU7jofguZSV7oxcO17kqSw/HHx8mRxzSA3vtbNoW+Ytv/wAKYWzIs4dgRa2HVgmjbI3Zw27dwtlelgREQEREBERAREQEREBERAREQEREBERAREQEREBERAXx7gASSABqSdgBuV9VZ40xONjGxFvMlkI5cV7Nc7NZmf8AszW0O9lLdTYmp8QYI+Y1zHN+9nAb5+LZRp4vo26PqYGu7CVrvxVVl4InqZA+seyVwtuDy4xuWRxg+L/Ubfgtuo4NdGMsLIHg/fhj/O2i5zLK+mtRdqKtjlbnie17e7SCNr2066qC40w7OxswF3R76alp3H++6qUOAy0TjKyMwHcvhIDT5PbYtcNOoUvg/F8jCWV2UscLtmY3Qkn3XNF8unXbTrdXvl4pr453iEXKmc0WyP8AE349PmsMQ8XyUtiVK6KPI+znMILXjq11iPw0Kimn6wGy441qshZmma2+gBc74LdpaV081m66rT1u8NBuQLeuzfzW/CSDyIMz5CPrS0WAda+Rp72Iv2Vwyk3UsdGZxJS0zBCx2d7GnMAfC0gXOZ58Lb9BubGwNlSsQ48qJ5A2J7om392JrS4/+TwR+Cz1HDgYGGrcxkRuTC13ib28z11W7TcQ4bD4WU129XFoufzK1crfZpDHiCtbtVzAj7M8bLH0cwN8vs9VZuF+PC97YaxnKe4DK/7Ltbb7fFbtHWUVQ0h5Y0k6A2Fh9lQPE/DzRG9rHgNYOZHci3bLfo0gkfAdlnus5NbdORVLgLHedC1jjdzAAT300VtXol2wItY4hCLgyx3G/jGn4r2yrjNrPab7WcNfTuqMyLBJWRt957B6uAX1tXGWlwewtG7swsPjsgzIiICIiAiIgIiwVzZDG4RODZLeEuFwD0uOyDOirGH8SNc98U5bHOzRzM3h2v4T10IWGXEGMNnOG9r8x/6GwXK9WRrtW1FRpsdLb5AHW2zPfc39CFovqi67vZoiTpcvc49+pT8sO10dFyjFMTraPI+KWMRuP9M2dZxu4/PVbzOLuaAMwid1Oa1/hb8j1T8v6O10lFzipxKbZtZ0zaG+3wuVs4Lxa5g+unjkHyd5dgtTqRNLvXVAjje87Ma53yF1yOTGXmrNTLqSwhg6NuenmBsfMq28Q8TU9RSyRRyDNIMuV2hHX49tFzqGmJY8EO5sP2CN27nfXRc+plLwuMWWT6Q5rjS9hs3Ynpmcdgo+r45rnG/NZEPutaLfjqqs+sABLWnXtrr0UzhvBJkj51bUtpWG9g4akd9XAD8Vz7teGtJrDPpFqWG0rWTtJ3GhA66DdTdRh9PXRuloz4w2z4RoHf220t112VLPAbXD+RroqjL0LgCe2x/RRtLJU0cw3inbceR7g9CE7vVNJiN5a9sTzIGatGYG7L3uy57HoVpRQBr8odfLe19zbRWTEqtlbTmpGk0YtIwdx7rx2uA5V9sou3S5u4k+uqs8j3Rts85bF7rho7Hv/vsrpNysPp2zA3ly5YmyaZWk6kjvrckqsYPHaXNYA+IEn7II3C1MWmmr6kMFgXDfcMY3c26/PVZEHi+OZpC7V73HUnUk/BaJxKQG7g4A92kBXHC43NvDQRMe9l880hy5j669OgUxLQ4kyMOeaaZrh4o2tLXegJ0co1wo9FOHt226qR9okMZjBJA2F+/QLDXUDS0z012PBtJARbKdtOykaLDXwR+01LbB9hCy/ie49AL9uvmm00kuHqsU8zWgW8IuPRS3FfGjHOZHHNyg0nM+9rm1rempOu/wWnRcJ4gx3PYYRI692P8AFYX93172Wej4uipniDEKUUjxcNkDA6JwB+ybXF91vvutRNNXD6l7wRFVZu4Eg1vubE/E6L1mrGe49+U3907eehU3W8GYdVfWezWzm4lgcRmB1vdpHyWmeEYYGuIxCsjj63dHlFtQBmjJvY9NdFDhGYhNLB9bNVuDtC0BwJJHcZtBqNwots1RXWkmOcDRmW2vc2HoLXWvhOG0TpnulZK9gtyGS6F4N7vI0DwdLad1aMW4JppTnfHI3exa45tba3sbWWd7XSCe6WI2FRO3yDiL+ozL1HilSPC2qm+Jv+JN17quE6iK/IriWaaTx5vS1jp1WMcP4kQfr6YNv3IvbfTLoqabkHEMsLbmpcSNbOJN/mdVbOBcdknzmaQEHKIwRYk+LMfP7PyXLKvDHMcRNIyR3ZgNh6uO/pYKzcI4XLNINw0fgO67dOXzWK68iBF2ZEREHK/pKwNzJuewZhJ7zfMADTz2+ajqSixINbkpzKwjTxNIA9SQV1rE6Bs8ZY/Y7Hse65fiTq3DZLRPJYbksPiaf7gDt52suOeHuNSvUeHYu/QU0cYF93tH46rLR8CVk5vUVUcbb+JsY5h22BJDWnzsfRb2HfSHJI23sEs2ljySCSbagtdbKPipKTFcRIy0mGiIaa1ErW9LaNjzXO32lzkVqTfRfTFvhkkDvvPs717W+CrrOD4IpjHUYgW5fugAEHa7nXyO309FZf8ApfEag3rq8sj/AO1Sgs1O4Lzrb4fFYMa4MwqCNrZ3PYDfL4zmcRa9gNzqNh1SzRKy0n0aUZ1Ms8rSNPrBb4FgF1KSYPhdGM0jKePzkIJNv9WpXLoKegY9xf7UIRtyz4tTvIG+7t081YsLxHBIPrI7NcbXdJE+V2m1i+9t90lnxdJr+KsqXAUOH58n/wB0rOSxl7ZXMu28h69Ngo7FeDqthbVROj5rdXsvbNbX3upO1vTVWGi4vFQLUUM1QdjI5vLiB7lzhr6NBPos38AM/wBZXyczLry23ZCwDXbMc5Gvid8gmtp4UOnZA+USsgnjqRoITGTG6UmwdmtlDQTff91JtwegY7nYrVx1U97gOd4YxuGtYCcx7k7+SsM9U6raafDXRsgbdstQBcA7GOMC2Z1tS69hcLSrOHqGkY1j4va6h9+U2QBz3kD08LB1PRTS7Y56XAprAezNkd7jmeBzXHYtItlcD1UFizXte6jqCJZct4JXWu5p1F7faFj6qYd9H9EYnTVVMynIBJEMpNuu9gCegFlVp8Pm5TZooZmRQ6sdLYvDb7XGuX1Uu1jTw/OOaxtwS0gj8x8wvsA8TCdv/VbD2/zBJIu5gd82rDhkeZ4AF+wViJDD5I2xyyG2e9gCdbfaPzssNPUMip6h7R9dIWsYeoaNX2/1HT4KObC46G51P5qRwMxOnZFMPDZ9tbAHoSVPQkKbG4qSMRxxOnk97XXU7kgDb9l6bWYg+z5amOnBIsyQDS+2gs0D49Vmq8GqIHl1Ha7bZQ5t79SLm+YEFStJXQ4pA5j48srSGzxnQt7ub1t52UVFYtw3WRSienqA15HiPLAzG1vDckAfNbmD4TR1bXkvknqWNAkbM452HroDYA6e7otOjmqcNBinjNVhwJyPaMz4W7+IdGi5/wAKT/h1HWZJIJjmb7k0D8srdNnDdzddiCEG1E+qowWyF1ZAfsMb9dAOltfrmDUdHCw3W07E4KiMsz09RGSQWSOAczpZzXatcNR3BuoXEMXxKhbmm5FXEPdl1ieQdrjXXyF1HYhTVmIgXwqBhcARO9+tiLgiwuTr1VlNM2K4ThtNGXMq30TiT/8AHl1JPQsBIOvxVaoo6aeR3tlfUWbYM5lrFp3zOPukgbC23Wyl6PD/AOGSMmmoJHBp1la7mZTsSBbQWBte26uzcRpa+AljY6uMjVpAuy+4Itdp/ZS8iJdgFPIGiendIACGvB0d2N27dNlgZQup3fyddOzXxx1GaoZl6AXcHMO/UrXmwaOmJNDVTUThcOjIMsTre7drj4Ou3dfK3E8YbHnc6kLNLuykDyvmBurr4M9diWIR70lHMPvRykG+n2XWP/Crs3FdRKP6bIBqCG+Iuv5km3w7rBNjtTICHmNt9xEwNHztcqW4X4YdUOudGjc22C649P3WbWDhvAZKmQHpuSfzK63huHshYGMHqe6+4dh7IW5YxYd+p9VtLswIiKgiIgKPxrCWVDMrhr0Pb/CkEQcbxvh+opX3Y5zez2kjbax6jXZZ8N46r75BHHO5o0DhlJtpfMNz8F1meBr2lrgCD3VA4q4Hvd8Oo3t1H7rGWG1lS9JV4rM3xQ09JpfM5xmPpkGQf/pbtPwrBm5k2aol/wC5LqRbo0AAMHoFyJrZ4XWbJIzppI5unlYrdgxOjOlWKuqd1Er7sGuoDM1iD38lz5/s1/joVXxPGPqsPibVSbERECOPsXvGg8gNTY7KOp/o/c55lmn8btSI4wBfoNbggdrBfYePYbhlPR1Mh2Y1kbWtHxvYBSfsFZUsJq38hpH9CnfYkdnzHU/+Ib6rN1RRa2urIHiKGtM7df6EYAZY6jKM2a3dpWvBUQl98Vq5pmggtgs8MPm8aX9LLoUXEFHERT0gZLMRpFBbp95w0Y3X3j577LxPwo6qc2SueCQLCKLRjQdwSfE4+eiz230u0fR8XGUMiw6mDYxpzZbRxRtBFyGjV9r7Xb6r5U4xS0ZEktW2eoJu9zW5nuFvcjDSREy40bfrqStLiHAqJ5FNR0glkbYOMTsrYbnTO7bNvpvosmEfR6KZhkfOQ4DN4I2uLCNRlLgSXeg3TnwcN2jinrP5qvBpqeOzo6cm2rdRLI7Q+jbDb4KucU8Te0iSmpnZYMpDnEayE6212C3JeA6mrIlq6uRrbXDHtGYDexIOVnqB3UNic2Y8mjiD4I9OYyLdx94l3UE7XUt+j37MJWxPdUU7MjA1wzC5t3F7tPr2W1gzhHI1sT2XIOZ+rh1tqAoqbFaqj+rY5sdzclrGkm+vUX7/ADWpUcX1TvfmLrHc2H5IJ1vD0dnNNWzOdRbPb8Y14ihiawwi7sxDZS5tmixu0h5A+XkFC/8AVlS9pY+peWnTLcAfhqpHBsRaQS+RsgJDOWbuAPRzhtfYJdEbWG8SVNAeVNGainB8DozctubjLa9h/ab+q3MVxqgq3CSI1EFYLhkjIznB6tfY5XDpZxUjBij6B+aR7XUj+rBd0RJ8LrD7F73HTdSuJ4a4/wA1ROYXENdcm7JRpvb8xqCVFVej4lr2TezyRwcwg2e4lubruLgk9lq8R8F1DnCc8vO/V0UbCweYB1uel7BWimqIK6MxPjDJrfWU8mp16tJtmHYja68VDqigHuvq6QWsxv8AXp9Njf8Aqt31329UEPwzT4fLI6MRhtQ1uXkyvdnGvi8R97XaykYsCqaPMaCQyt3NJOfDbry3jVpv0I/zrYzHh+IxN+shzDxBxcYpWk76n8tQtKbFaqiOUVUVZGDZgkN3tb0u5h1PQnqrIJqh48gzcuV0lJMLZop2mwtoQ11rEX6rVxbA6CcmTwRSm7hPTTNa65NwSMwzEeaga3id8wtJDCd925rAm9hc6KDgohfwM+Q7/ouk6dZ3E3iWI1tO4MixMzt11MTczR2zZjmv+gUdLPNO4Z3vkd0zEm37KSwXhuWZ4GU26/uulYPwtBBY2zO7nb5LrjjIzarPDnA+ZofMbX1Atqf2V+pKZkbcrBYBZkW0EREBERAREQEREBERBDY1w5FUA3Aa49bb+oXPcb4IlZezczfS4/wutopocAnpZoxla50YHQXt+fqtL2bM4GVjZW9Q57gSOoub2Xfq7CYZffYPUaFVjEuAY3XMbreR/dYvTlamSmYdxY6jYWU1HBA0/aOZxPa5Fr/NbDOIJKlw9sreXBbxQ07TmkH3SRcgHbRZK/g6oiuRe2u3+FEvwaYm5BJ7m5Kz+P8AZtZaPjaGCMQ4dQPt0DiIm3tufecfMkDbdZBxCyM87Eahkj2nNFT04LmR22JN7Ofe+rjYWB81SpcKf1YfmVt8O0FOx8klS1p5TQ5kb7nO8k28rAgX9VnKWRZpYZMYqsVJYwikpLXe9x1kHUA2AsR20HmsGMcYinjFHQ5ZDlIM19AT2AFtB1P6LOObNDJDiJYwOAMLoxlawjXlyOBtlIy6mw3UZh+Ew055kz4XtaCWsjkDi7yGW4HTU6brnzeWuGdvBkQbJJWhz8jY7kuJcXObc3131G6q1bg9PG+IxRkMfmJz6kdAD6aq14njroaRoOXnVWaaV7dspccg137ejVFUNEXvY6R4DWxuLg7caXBP5KG2j/D4gHu5bHFuQjQajqrTilTFWU7YIYsjz4mBp+2z3m/EWI9CovGach8TY2nLLDoe7hv+K0eHKNs2enc/lz+F0TybWkYfdv0JColcM4xYxroK5gDrW5xaTmtoQ9uvzWPD456djqikrI205No4ZdWOJOobc/p8VsYjiksdxWYfzJRpzDmGf1c0EO0X2bCXVUEtTVM5LGMDYWBuUNvtYO1I1363U0baeP42+fL7ZRsMgHhfHKWPHUEb6XWrTcQVjWgCpkHqcx+brlYWwOdymH3g3Lf4ndX3AeBBYOmO+thv/hd8MJrdZtc+c18ry4jM525tufhot+i4emeQGsPwC63Q4BBFq1gJ7nVSbWgbCy66ZUTCuAALGV3wGv8AwrTR4DBH7rAfM6qTRXSPLGgCwAA8l6REBERAREQEREBERAREQEREBERAREQEREGF1Kw7sb8gqbxxw00s5sQAy2zDyvv6K8LHPCHtLXC7XAgjyKlmxyOk4ufG00tTCJ2C+YB2V47Wvo4W8xuvH8Rw+K7oKSV0mmVkxHLHqA43HksGMcMUwlMVY97SzSOVl/d+zcX3UYeCmAaYmwx2JsL5tOlupXn/AJR04rzW4o6qqHGctIDbvyiwa1o0a0LKxzniR+wc2xJ0/wB7L1BDSsYYog8sAu6R7bGRw1AP3W9gvdJXx+yFghzyP1zl1shvfQW1WfY+Sl7aSOVp8UUh8XqdlixJntV5oRmmFubFaxP9ze4WfB6zI17Hsa5rrXNzoteKcOBs57HROPLkbodTt+6WXZK80nHtTC3le0uYB0ewOLfQnVeX4nUVwcOfK9p1L3aMFuzdBf0UhPjRkZaaKGSS4PNcyzjbuAbLwKqV7cgb4drAWA/db/HlZqpuN/hGm5tS3e1wPh/wuyKl/R7g+RhlcNToP1Kui7xgREVBERAREQEREBERAREQEREBERAREQEREBERAREQEREFf4p4bFUAQbOH49lQqngucHwtJ+C66ig41JwpUNbmLDYa6g/ioerwsgkwkMIGsR6nqWn9F31VriPhSOoGZlmv9ND+xWcsJVl041FG+W7TdjR7zvLsPNSNFSGVzWRiwGgG9v3KmcQ4ama4NcLfqrzwhw2Kdud/vkbdv8qY4aW1q4RwNE1oMpu7sOnx6qwQYHAzaMfHVSKLoy8xsDRYAAdgvSIgIiICIiAiIgIiICIiAiIgIiICIiAiIgIiICIiAiIgIiICIiAiIg8uYDa4Btt5L0iICIiAiIgIiICIiAiIgIiICIiAiIg//9k=">
            <a:hlinkClick r:id="rId4"/>
          </p:cNvPr>
          <p:cNvSpPr>
            <a:spLocks noChangeAspect="1" noChangeArrowheads="1"/>
          </p:cNvSpPr>
          <p:nvPr/>
        </p:nvSpPr>
        <p:spPr bwMode="auto">
          <a:xfrm>
            <a:off x="5321300" y="-868363"/>
            <a:ext cx="3381375" cy="180975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1516" name="Picture 12" descr="http://forumsgallery.tapuz.co.il/ForumsGallery/galleryimages/1245_1304200576955.gif">
            <a:hlinkClick r:id="rId5"/>
          </p:cNvPr>
          <p:cNvPicPr>
            <a:picLocks noChangeAspect="1" noChangeArrowheads="1"/>
          </p:cNvPicPr>
          <p:nvPr/>
        </p:nvPicPr>
        <p:blipFill>
          <a:blip r:embed="rId6" cstate="print"/>
          <a:srcRect/>
          <a:stretch>
            <a:fillRect/>
          </a:stretch>
        </p:blipFill>
        <p:spPr bwMode="auto">
          <a:xfrm>
            <a:off x="2627784" y="3219822"/>
            <a:ext cx="1800200" cy="1132707"/>
          </a:xfrm>
          <a:prstGeom prst="rect">
            <a:avLst/>
          </a:prstGeom>
          <a:noFill/>
        </p:spPr>
      </p:pic>
      <p:pic>
        <p:nvPicPr>
          <p:cNvPr id="14" name="Picture 4" descr="http://t2.gstatic.com/images?q=tbn:ANd9GcR2dlM_cZ_hxRIGazIKbXei989zU9BsD6cL_XYboCr3A6aaVHJx">
            <a:hlinkClick r:id="rId7"/>
          </p:cNvPr>
          <p:cNvPicPr>
            <a:picLocks noChangeAspect="1" noChangeArrowheads="1"/>
          </p:cNvPicPr>
          <p:nvPr/>
        </p:nvPicPr>
        <p:blipFill>
          <a:blip r:embed="rId8" cstate="print"/>
          <a:srcRect/>
          <a:stretch>
            <a:fillRect/>
          </a:stretch>
        </p:blipFill>
        <p:spPr bwMode="auto">
          <a:xfrm>
            <a:off x="4716016" y="3147814"/>
            <a:ext cx="1656184" cy="1117502"/>
          </a:xfrm>
          <a:prstGeom prst="rect">
            <a:avLst/>
          </a:prstGeom>
          <a:noFill/>
        </p:spPr>
      </p:pic>
      <p:pic>
        <p:nvPicPr>
          <p:cNvPr id="15" name="Picture 10" descr="ספרי תורה למכירה האר&quot;י"/>
          <p:cNvPicPr>
            <a:picLocks noChangeAspect="1" noChangeArrowheads="1"/>
          </p:cNvPicPr>
          <p:nvPr/>
        </p:nvPicPr>
        <p:blipFill>
          <a:blip r:embed="rId9" cstate="print"/>
          <a:srcRect/>
          <a:stretch>
            <a:fillRect/>
          </a:stretch>
        </p:blipFill>
        <p:spPr bwMode="auto">
          <a:xfrm>
            <a:off x="6876256" y="3075807"/>
            <a:ext cx="173782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11760" y="1779662"/>
            <a:ext cx="6408712" cy="369332"/>
          </a:xfrm>
          <a:prstGeom prst="rect">
            <a:avLst/>
          </a:prstGeom>
          <a:noFill/>
        </p:spPr>
        <p:txBody>
          <a:bodyPr wrap="square" rtlCol="1">
            <a:spAutoFit/>
          </a:bodyPr>
          <a:lstStyle/>
          <a:p>
            <a:r>
              <a:rPr lang="he-IL" dirty="0" smtClean="0"/>
              <a:t> </a:t>
            </a:r>
            <a:endParaRPr lang="he-IL" dirty="0"/>
          </a:p>
        </p:txBody>
      </p:sp>
      <p:graphicFrame>
        <p:nvGraphicFramePr>
          <p:cNvPr id="9" name="Table 8"/>
          <p:cNvGraphicFramePr>
            <a:graphicFrameLocks noGrp="1"/>
          </p:cNvGraphicFramePr>
          <p:nvPr/>
        </p:nvGraphicFramePr>
        <p:xfrm>
          <a:off x="179511" y="1059582"/>
          <a:ext cx="8685686" cy="3542792"/>
        </p:xfrm>
        <a:graphic>
          <a:graphicData uri="http://schemas.openxmlformats.org/drawingml/2006/table">
            <a:tbl>
              <a:tblPr rtl="1" firstRow="1" bandRow="1">
                <a:tableStyleId>{5C22544A-7EE6-4342-B048-85BDC9FD1C3A}</a:tableStyleId>
              </a:tblPr>
              <a:tblGrid>
                <a:gridCol w="2057541"/>
                <a:gridCol w="2057541"/>
                <a:gridCol w="2057541"/>
                <a:gridCol w="2513063"/>
              </a:tblGrid>
              <a:tr h="432048">
                <a:tc>
                  <a:txBody>
                    <a:bodyPr/>
                    <a:lstStyle/>
                    <a:p>
                      <a:pPr rtl="1"/>
                      <a:r>
                        <a:rPr lang="he-IL" dirty="0" smtClean="0">
                          <a:solidFill>
                            <a:srgbClr val="FF0000"/>
                          </a:solidFill>
                        </a:rPr>
                        <a:t>דרגה</a:t>
                      </a:r>
                      <a:endParaRPr lang="he-IL" dirty="0">
                        <a:solidFill>
                          <a:srgbClr val="FF0000"/>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solidFill>
                            <a:srgbClr val="FF0000"/>
                          </a:solidFill>
                        </a:rPr>
                        <a:t>השקעה נדרשת</a:t>
                      </a:r>
                      <a:endParaRPr lang="he-IL" dirty="0">
                        <a:solidFill>
                          <a:srgbClr val="FF0000"/>
                        </a:solidFill>
                      </a:endParaRPr>
                    </a:p>
                  </a:txBody>
                  <a:tcPr/>
                </a:tc>
                <a:tc>
                  <a:txBody>
                    <a:bodyPr/>
                    <a:lstStyle/>
                    <a:p>
                      <a:pPr rtl="1"/>
                      <a:r>
                        <a:rPr lang="he-IL" dirty="0" smtClean="0">
                          <a:solidFill>
                            <a:srgbClr val="FF0000"/>
                          </a:solidFill>
                        </a:rPr>
                        <a:t>תענוג צפוי</a:t>
                      </a:r>
                      <a:endParaRPr lang="he-IL" dirty="0">
                        <a:solidFill>
                          <a:srgbClr val="FF0000"/>
                        </a:solidFill>
                      </a:endParaRPr>
                    </a:p>
                  </a:txBody>
                  <a:tcPr/>
                </a:tc>
                <a:tc>
                  <a:txBody>
                    <a:bodyPr/>
                    <a:lstStyle/>
                    <a:p>
                      <a:pPr rtl="1"/>
                      <a:endParaRPr lang="he-IL" dirty="0"/>
                    </a:p>
                  </a:txBody>
                  <a:tcPr/>
                </a:tc>
              </a:tr>
              <a:tr h="777686">
                <a:tc>
                  <a:txBody>
                    <a:bodyPr/>
                    <a:lstStyle/>
                    <a:p>
                      <a:pPr rtl="1"/>
                      <a:r>
                        <a:rPr lang="he-IL" dirty="0" smtClean="0"/>
                        <a:t>דומם</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a:p>
                  </a:txBody>
                  <a:tcPr/>
                </a:tc>
              </a:tr>
              <a:tr h="777686">
                <a:tc>
                  <a:txBody>
                    <a:bodyPr/>
                    <a:lstStyle/>
                    <a:p>
                      <a:pPr rtl="1"/>
                      <a:r>
                        <a:rPr lang="he-IL" dirty="0" smtClean="0"/>
                        <a:t>צומח</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777686">
                <a:tc>
                  <a:txBody>
                    <a:bodyPr/>
                    <a:lstStyle/>
                    <a:p>
                      <a:pPr rtl="1"/>
                      <a:r>
                        <a:rPr lang="he-IL" dirty="0" smtClean="0"/>
                        <a:t>חי</a:t>
                      </a:r>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r>
              <a:tr h="777686">
                <a:tc>
                  <a:txBody>
                    <a:bodyPr/>
                    <a:lstStyle/>
                    <a:p>
                      <a:pPr rtl="1"/>
                      <a:r>
                        <a:rPr lang="he-IL" dirty="0" smtClean="0"/>
                        <a:t>מדבר</a:t>
                      </a:r>
                      <a:endParaRPr lang="he-IL" dirty="0"/>
                    </a:p>
                  </a:txBody>
                  <a:tcPr/>
                </a:tc>
                <a:tc>
                  <a:txBody>
                    <a:bodyPr/>
                    <a:lstStyle/>
                    <a:p>
                      <a:pPr rtl="1"/>
                      <a:endParaRPr lang="he-IL" dirty="0"/>
                    </a:p>
                  </a:txBody>
                  <a:tcPr/>
                </a:tc>
                <a:tc>
                  <a:txBody>
                    <a:bodyPr/>
                    <a:lstStyle/>
                    <a:p>
                      <a:pPr rtl="1"/>
                      <a:endParaRPr lang="he-IL"/>
                    </a:p>
                  </a:txBody>
                  <a:tcPr/>
                </a:tc>
                <a:tc>
                  <a:txBody>
                    <a:bodyPr/>
                    <a:lstStyle/>
                    <a:p>
                      <a:pPr rtl="1"/>
                      <a:endParaRPr lang="he-IL" dirty="0"/>
                    </a:p>
                  </a:txBody>
                  <a:tcPr/>
                </a:tc>
              </a:tr>
            </a:tbl>
          </a:graphicData>
        </a:graphic>
      </p:graphicFrame>
      <p:pic>
        <p:nvPicPr>
          <p:cNvPr id="11" name="Picture 12" descr="http://forumsgallery.tapuz.co.il/ForumsGallery/galleryimages/1245_1304200576955.gif">
            <a:hlinkClick r:id="rId2"/>
          </p:cNvPr>
          <p:cNvPicPr>
            <a:picLocks noChangeAspect="1" noChangeArrowheads="1"/>
          </p:cNvPicPr>
          <p:nvPr/>
        </p:nvPicPr>
        <p:blipFill>
          <a:blip r:embed="rId3" cstate="print"/>
          <a:srcRect/>
          <a:stretch>
            <a:fillRect/>
          </a:stretch>
        </p:blipFill>
        <p:spPr bwMode="auto">
          <a:xfrm>
            <a:off x="539552" y="3939902"/>
            <a:ext cx="2016224" cy="720080"/>
          </a:xfrm>
          <a:prstGeom prst="rect">
            <a:avLst/>
          </a:prstGeom>
          <a:noFill/>
        </p:spPr>
      </p:pic>
      <p:pic>
        <p:nvPicPr>
          <p:cNvPr id="12" name="Picture 8" descr="http://www.pais.co.il/News/PublishingImages/11/opel-cosra-700x383.jpg"/>
          <p:cNvPicPr>
            <a:picLocks noChangeAspect="1" noChangeArrowheads="1"/>
          </p:cNvPicPr>
          <p:nvPr/>
        </p:nvPicPr>
        <p:blipFill>
          <a:blip r:embed="rId4" cstate="print"/>
          <a:srcRect/>
          <a:stretch>
            <a:fillRect/>
          </a:stretch>
        </p:blipFill>
        <p:spPr bwMode="auto">
          <a:xfrm>
            <a:off x="539553" y="2283718"/>
            <a:ext cx="2016224" cy="792088"/>
          </a:xfrm>
          <a:prstGeom prst="rect">
            <a:avLst/>
          </a:prstGeom>
          <a:noFill/>
        </p:spPr>
      </p:pic>
      <p:pic>
        <p:nvPicPr>
          <p:cNvPr id="14" name="Picture 4" descr="http://images.mouse.co.il/storage/7/9/520121607_1655000_0..jpg"/>
          <p:cNvPicPr>
            <a:picLocks noChangeAspect="1" noChangeArrowheads="1"/>
          </p:cNvPicPr>
          <p:nvPr/>
        </p:nvPicPr>
        <p:blipFill>
          <a:blip r:embed="rId5" cstate="print"/>
          <a:srcRect/>
          <a:stretch>
            <a:fillRect/>
          </a:stretch>
        </p:blipFill>
        <p:spPr bwMode="auto">
          <a:xfrm>
            <a:off x="467544" y="1491630"/>
            <a:ext cx="2088232" cy="792088"/>
          </a:xfrm>
          <a:prstGeom prst="rect">
            <a:avLst/>
          </a:prstGeom>
          <a:noFill/>
        </p:spPr>
      </p:pic>
      <p:pic>
        <p:nvPicPr>
          <p:cNvPr id="23556" name="Picture 4" descr="http://t2.gstatic.com/images?q=tbn:ANd9GcR2dlM_cZ_hxRIGazIKbXei989zU9BsD6cL_XYboCr3A6aaVHJx">
            <a:hlinkClick r:id="rId6"/>
          </p:cNvPr>
          <p:cNvPicPr>
            <a:picLocks noChangeAspect="1" noChangeArrowheads="1"/>
          </p:cNvPicPr>
          <p:nvPr/>
        </p:nvPicPr>
        <p:blipFill>
          <a:blip r:embed="rId7" cstate="print"/>
          <a:srcRect/>
          <a:stretch>
            <a:fillRect/>
          </a:stretch>
        </p:blipFill>
        <p:spPr bwMode="auto">
          <a:xfrm>
            <a:off x="539552" y="3075806"/>
            <a:ext cx="2016224" cy="829470"/>
          </a:xfrm>
          <a:prstGeom prst="rect">
            <a:avLst/>
          </a:prstGeom>
          <a:noFill/>
        </p:spPr>
      </p:pic>
      <p:sp>
        <p:nvSpPr>
          <p:cNvPr id="8" name="TextBox 7"/>
          <p:cNvSpPr txBox="1"/>
          <p:nvPr/>
        </p:nvSpPr>
        <p:spPr>
          <a:xfrm>
            <a:off x="179512" y="699542"/>
            <a:ext cx="8712968" cy="400110"/>
          </a:xfrm>
          <a:prstGeom prst="rect">
            <a:avLst/>
          </a:prstGeom>
          <a:noFill/>
        </p:spPr>
        <p:txBody>
          <a:bodyPr wrap="square" rtlCol="1">
            <a:spAutoFit/>
          </a:bodyPr>
          <a:lstStyle/>
          <a:p>
            <a:r>
              <a:rPr lang="he-IL" sz="1200" b="1" dirty="0" smtClean="0">
                <a:solidFill>
                  <a:srgbClr val="002060"/>
                </a:solidFill>
              </a:rPr>
              <a:t>שקף אופציונלי - </a:t>
            </a:r>
            <a:r>
              <a:rPr lang="he-IL" sz="2000" b="1" dirty="0" smtClean="0">
                <a:solidFill>
                  <a:srgbClr val="002060"/>
                </a:solidFill>
              </a:rPr>
              <a:t>ניתוח השקעה נדרשת אל מול התענוג הצפוי בדרגות הרצון השונות</a:t>
            </a:r>
            <a:endParaRPr lang="he-IL" sz="20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hlinkClick r:id="rId2" action="ppaction://hlinkfile"/>
          </p:cNvPr>
          <p:cNvSpPr>
            <a:spLocks noChangeArrowheads="1"/>
          </p:cNvSpPr>
          <p:nvPr/>
        </p:nvSpPr>
        <p:spPr bwMode="auto">
          <a:xfrm>
            <a:off x="3563888" y="1275606"/>
            <a:ext cx="5580112" cy="2983260"/>
          </a:xfrm>
          <a:prstGeom prst="rect">
            <a:avLst/>
          </a:prstGeom>
          <a:solidFill>
            <a:schemeClr val="bg1"/>
          </a:solidFill>
          <a:ln w="9525">
            <a:noFill/>
            <a:miter lim="800000"/>
            <a:headEnd/>
            <a:tailEnd/>
          </a:ln>
        </p:spPr>
        <p:txBody>
          <a:bodyPr wrap="none" anchor="ctr"/>
          <a:lstStyle/>
          <a:p>
            <a:pPr algn="ctr"/>
            <a:endParaRPr lang="en-US"/>
          </a:p>
        </p:txBody>
      </p:sp>
      <p:sp>
        <p:nvSpPr>
          <p:cNvPr id="41992" name="Rectangle 8"/>
          <p:cNvSpPr>
            <a:spLocks noChangeArrowheads="1"/>
          </p:cNvSpPr>
          <p:nvPr/>
        </p:nvSpPr>
        <p:spPr bwMode="auto">
          <a:xfrm>
            <a:off x="457200" y="555525"/>
            <a:ext cx="8291264" cy="720081"/>
          </a:xfrm>
          <a:prstGeom prst="rect">
            <a:avLst/>
          </a:prstGeom>
          <a:noFill/>
          <a:ln w="9525">
            <a:noFill/>
            <a:miter lim="800000"/>
            <a:headEnd/>
            <a:tailEnd/>
          </a:ln>
        </p:spPr>
        <p:txBody>
          <a:bodyPr anchor="ctr"/>
          <a:lstStyle/>
          <a:p>
            <a:pPr algn="ctr" eaLnBrk="0" hangingPunct="0"/>
            <a:r>
              <a:rPr lang="he-IL" sz="4400" dirty="0" smtClean="0"/>
              <a:t>סרט המדרגות</a:t>
            </a:r>
            <a:endParaRPr lang="en-US" sz="4400" dirty="0">
              <a:solidFill>
                <a:schemeClr val="tx2"/>
              </a:solidFill>
            </a:endParaRPr>
          </a:p>
        </p:txBody>
      </p:sp>
      <p:sp>
        <p:nvSpPr>
          <p:cNvPr id="12" name="Rounded Rectangle 11">
            <a:hlinkClick r:id="rId2" action="ppaction://hlinkfile"/>
          </p:cNvPr>
          <p:cNvSpPr/>
          <p:nvPr/>
        </p:nvSpPr>
        <p:spPr>
          <a:xfrm>
            <a:off x="899592" y="699542"/>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hlinkClick r:id="rId3" action="ppaction://hlinkfile"/>
              </a:rPr>
              <a:t>סרט</a:t>
            </a:r>
            <a:r>
              <a:rPr lang="he-IL" dirty="0" smtClean="0">
                <a:solidFill>
                  <a:srgbClr val="FF0000"/>
                </a:solidFill>
              </a:rPr>
              <a:t> </a:t>
            </a:r>
            <a:r>
              <a:rPr lang="he-IL" dirty="0" smtClean="0">
                <a:solidFill>
                  <a:srgbClr val="FF0000"/>
                </a:solidFill>
                <a:hlinkClick r:id="rId3" action="ppaction://hlinkfile"/>
              </a:rPr>
              <a:t>המדרגות</a:t>
            </a:r>
            <a:endParaRPr lang="he-IL" dirty="0">
              <a:solidFill>
                <a:srgbClr val="FF0000"/>
              </a:solidFill>
            </a:endParaRPr>
          </a:p>
        </p:txBody>
      </p:sp>
      <p:sp>
        <p:nvSpPr>
          <p:cNvPr id="13" name="TextBox 12"/>
          <p:cNvSpPr txBox="1"/>
          <p:nvPr/>
        </p:nvSpPr>
        <p:spPr>
          <a:xfrm>
            <a:off x="3419872" y="1275606"/>
            <a:ext cx="5724128" cy="3162404"/>
          </a:xfrm>
          <a:prstGeom prst="rect">
            <a:avLst/>
          </a:prstGeom>
          <a:noFill/>
        </p:spPr>
        <p:txBody>
          <a:bodyPr wrap="square" rtlCol="1">
            <a:spAutoFit/>
          </a:bodyPr>
          <a:lstStyle/>
          <a:p>
            <a:r>
              <a:rPr lang="he-IL" sz="2400" dirty="0" smtClean="0">
                <a:solidFill>
                  <a:srgbClr val="FF0000"/>
                </a:solidFill>
              </a:rPr>
              <a:t>מה החשבון בעליה במדרגות הרגילות?</a:t>
            </a:r>
          </a:p>
          <a:p>
            <a:endParaRPr lang="he-IL" sz="1050" dirty="0" smtClean="0">
              <a:solidFill>
                <a:srgbClr val="FF0000"/>
              </a:solidFill>
            </a:endParaRPr>
          </a:p>
          <a:p>
            <a:r>
              <a:rPr lang="he-IL" sz="2400" dirty="0" smtClean="0">
                <a:solidFill>
                  <a:srgbClr val="FF0000"/>
                </a:solidFill>
              </a:rPr>
              <a:t>מה התענוג?</a:t>
            </a:r>
          </a:p>
          <a:p>
            <a:r>
              <a:rPr lang="he-IL" sz="2400" dirty="0" smtClean="0">
                <a:solidFill>
                  <a:srgbClr val="FF0000"/>
                </a:solidFill>
              </a:rPr>
              <a:t>מה הסבל?</a:t>
            </a:r>
          </a:p>
          <a:p>
            <a:r>
              <a:rPr lang="he-IL" sz="2400" dirty="0" smtClean="0">
                <a:solidFill>
                  <a:srgbClr val="FF0000"/>
                </a:solidFill>
              </a:rPr>
              <a:t>מהי תוצאת החשבון של רוב האנשים?</a:t>
            </a:r>
          </a:p>
          <a:p>
            <a:endParaRPr lang="he-IL" sz="1050" dirty="0" smtClean="0">
              <a:solidFill>
                <a:srgbClr val="FF0000"/>
              </a:solidFill>
            </a:endParaRPr>
          </a:p>
          <a:p>
            <a:r>
              <a:rPr lang="he-IL" sz="2400" b="1" dirty="0" smtClean="0">
                <a:solidFill>
                  <a:srgbClr val="002060"/>
                </a:solidFill>
              </a:rPr>
              <a:t>מה השתנה בחשבון לאחר השינוי במדרגות הרגילות?</a:t>
            </a:r>
          </a:p>
          <a:p>
            <a:endParaRPr lang="he-IL" sz="1050" b="1" dirty="0" smtClean="0">
              <a:solidFill>
                <a:srgbClr val="002060"/>
              </a:solidFill>
            </a:endParaRPr>
          </a:p>
          <a:p>
            <a:r>
              <a:rPr lang="he-IL" sz="2400" b="1" dirty="0" smtClean="0">
                <a:solidFill>
                  <a:srgbClr val="002060"/>
                </a:solidFill>
              </a:rPr>
              <a:t>מה המסקנה של הסרטון?</a:t>
            </a:r>
            <a:endParaRPr lang="he-IL" sz="2400" b="1" dirty="0">
              <a:solidFill>
                <a:srgbClr val="002060"/>
              </a:solidFill>
            </a:endParaRPr>
          </a:p>
        </p:txBody>
      </p:sp>
      <p:pic>
        <p:nvPicPr>
          <p:cNvPr id="1030" name="Picture 6" descr="http://albums.tapuz.co.il/flix/buffer/thumbs/flx_3325222_1504676_01_3.jpg"/>
          <p:cNvPicPr>
            <a:picLocks noChangeAspect="1" noChangeArrowheads="1"/>
          </p:cNvPicPr>
          <p:nvPr/>
        </p:nvPicPr>
        <p:blipFill>
          <a:blip r:embed="rId4" cstate="print"/>
          <a:srcRect/>
          <a:stretch>
            <a:fillRect/>
          </a:stretch>
        </p:blipFill>
        <p:spPr bwMode="auto">
          <a:xfrm>
            <a:off x="395536" y="1275606"/>
            <a:ext cx="3048001" cy="28803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457200" y="627534"/>
            <a:ext cx="8229600" cy="576064"/>
          </a:xfrm>
          <a:prstGeom prst="rect">
            <a:avLst/>
          </a:prstGeom>
          <a:noFill/>
          <a:ln w="9525">
            <a:noFill/>
            <a:miter lim="800000"/>
            <a:headEnd/>
            <a:tailEnd/>
          </a:ln>
        </p:spPr>
        <p:txBody>
          <a:bodyPr anchor="ctr"/>
          <a:lstStyle/>
          <a:p>
            <a:pPr algn="ctr" eaLnBrk="0" hangingPunct="0"/>
            <a:r>
              <a:rPr lang="he-IL" sz="4400" dirty="0" smtClean="0"/>
              <a:t>מבחן המרשמלו</a:t>
            </a:r>
            <a:endParaRPr lang="en-US" sz="4400" dirty="0">
              <a:solidFill>
                <a:schemeClr val="tx2"/>
              </a:solidFill>
            </a:endParaRPr>
          </a:p>
        </p:txBody>
      </p:sp>
      <p:sp>
        <p:nvSpPr>
          <p:cNvPr id="12" name="Rounded Rectangle 11">
            <a:hlinkClick r:id="rId2" action="ppaction://hlinkfile"/>
          </p:cNvPr>
          <p:cNvSpPr/>
          <p:nvPr/>
        </p:nvSpPr>
        <p:spPr>
          <a:xfrm>
            <a:off x="1619672" y="4083918"/>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hlinkClick r:id="rId3" action="ppaction://hlinkfile"/>
              </a:rPr>
              <a:t>מבחן</a:t>
            </a:r>
            <a:r>
              <a:rPr lang="he-IL" dirty="0" smtClean="0">
                <a:solidFill>
                  <a:srgbClr val="FF0000"/>
                </a:solidFill>
              </a:rPr>
              <a:t> המרשמלו</a:t>
            </a:r>
            <a:endParaRPr lang="he-IL" dirty="0">
              <a:solidFill>
                <a:srgbClr val="FF0000"/>
              </a:solidFill>
            </a:endParaRPr>
          </a:p>
        </p:txBody>
      </p:sp>
      <p:sp>
        <p:nvSpPr>
          <p:cNvPr id="13" name="TextBox 12"/>
          <p:cNvSpPr txBox="1"/>
          <p:nvPr/>
        </p:nvSpPr>
        <p:spPr>
          <a:xfrm>
            <a:off x="4572000" y="1275606"/>
            <a:ext cx="4572000" cy="2793072"/>
          </a:xfrm>
          <a:prstGeom prst="rect">
            <a:avLst/>
          </a:prstGeom>
          <a:noFill/>
        </p:spPr>
        <p:txBody>
          <a:bodyPr wrap="square" rtlCol="1">
            <a:spAutoFit/>
          </a:bodyPr>
          <a:lstStyle/>
          <a:p>
            <a:r>
              <a:rPr lang="he-IL" sz="2400" dirty="0" smtClean="0">
                <a:solidFill>
                  <a:srgbClr val="FF0000"/>
                </a:solidFill>
              </a:rPr>
              <a:t>מה המחיר / הסבל ?</a:t>
            </a:r>
          </a:p>
          <a:p>
            <a:endParaRPr lang="he-IL" sz="1050" dirty="0" smtClean="0">
              <a:solidFill>
                <a:srgbClr val="FF0000"/>
              </a:solidFill>
            </a:endParaRPr>
          </a:p>
          <a:p>
            <a:r>
              <a:rPr lang="he-IL" sz="2400" dirty="0" smtClean="0">
                <a:solidFill>
                  <a:srgbClr val="FF0000"/>
                </a:solidFill>
              </a:rPr>
              <a:t>מה שונה הסבל כאן לעומת הסבל של אליסה?</a:t>
            </a:r>
          </a:p>
          <a:p>
            <a:endParaRPr lang="he-IL" sz="1050" dirty="0" smtClean="0">
              <a:solidFill>
                <a:srgbClr val="FF0000"/>
              </a:solidFill>
            </a:endParaRPr>
          </a:p>
          <a:p>
            <a:r>
              <a:rPr lang="he-IL" sz="2400" dirty="0" smtClean="0">
                <a:solidFill>
                  <a:srgbClr val="FF0000"/>
                </a:solidFill>
              </a:rPr>
              <a:t>מה התענוג הצפוי?</a:t>
            </a:r>
          </a:p>
          <a:p>
            <a:endParaRPr lang="he-IL" sz="1050" dirty="0" smtClean="0">
              <a:solidFill>
                <a:srgbClr val="FF0000"/>
              </a:solidFill>
            </a:endParaRPr>
          </a:p>
          <a:p>
            <a:r>
              <a:rPr lang="he-IL" sz="2400" dirty="0" smtClean="0">
                <a:solidFill>
                  <a:srgbClr val="FF0000"/>
                </a:solidFill>
              </a:rPr>
              <a:t>מה החשבון של רוב הילדים?</a:t>
            </a:r>
          </a:p>
          <a:p>
            <a:endParaRPr lang="he-IL" sz="2400" dirty="0" smtClean="0">
              <a:solidFill>
                <a:srgbClr val="FF0000"/>
              </a:solidFill>
            </a:endParaRPr>
          </a:p>
        </p:txBody>
      </p:sp>
      <p:pic>
        <p:nvPicPr>
          <p:cNvPr id="24582" name="Picture 6" descr="מרשמלו"/>
          <p:cNvPicPr>
            <a:picLocks noChangeAspect="1" noChangeArrowheads="1"/>
          </p:cNvPicPr>
          <p:nvPr/>
        </p:nvPicPr>
        <p:blipFill>
          <a:blip r:embed="rId4" cstate="print"/>
          <a:srcRect/>
          <a:stretch>
            <a:fillRect/>
          </a:stretch>
        </p:blipFill>
        <p:spPr bwMode="auto">
          <a:xfrm>
            <a:off x="251520" y="1347614"/>
            <a:ext cx="3456384" cy="27363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457200" y="627534"/>
            <a:ext cx="8229600" cy="576064"/>
          </a:xfrm>
          <a:prstGeom prst="rect">
            <a:avLst/>
          </a:prstGeom>
          <a:noFill/>
          <a:ln w="9525">
            <a:noFill/>
            <a:miter lim="800000"/>
            <a:headEnd/>
            <a:tailEnd/>
          </a:ln>
        </p:spPr>
        <p:txBody>
          <a:bodyPr anchor="ctr"/>
          <a:lstStyle/>
          <a:p>
            <a:pPr algn="ctr" eaLnBrk="0" hangingPunct="0"/>
            <a:r>
              <a:rPr lang="he-IL" sz="4400" dirty="0" smtClean="0"/>
              <a:t>סרט היסח הדעת</a:t>
            </a:r>
            <a:endParaRPr lang="en-US" sz="4400" dirty="0">
              <a:solidFill>
                <a:schemeClr val="tx2"/>
              </a:solidFill>
            </a:endParaRPr>
          </a:p>
        </p:txBody>
      </p:sp>
      <p:sp>
        <p:nvSpPr>
          <p:cNvPr id="12" name="Rounded Rectangle 11">
            <a:hlinkClick r:id="rId2" action="ppaction://hlinkfile"/>
          </p:cNvPr>
          <p:cNvSpPr/>
          <p:nvPr/>
        </p:nvSpPr>
        <p:spPr>
          <a:xfrm>
            <a:off x="5868144" y="3723878"/>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hlinkClick r:id="rId3" action="ppaction://hlinkfile"/>
              </a:rPr>
              <a:t>סרט היסח הדעת</a:t>
            </a:r>
            <a:endParaRPr lang="he-IL" dirty="0">
              <a:solidFill>
                <a:srgbClr val="FF0000"/>
              </a:solidFill>
            </a:endParaRPr>
          </a:p>
        </p:txBody>
      </p:sp>
      <p:sp>
        <p:nvSpPr>
          <p:cNvPr id="13" name="TextBox 12"/>
          <p:cNvSpPr txBox="1"/>
          <p:nvPr/>
        </p:nvSpPr>
        <p:spPr>
          <a:xfrm>
            <a:off x="4572000" y="1275606"/>
            <a:ext cx="4572000" cy="2631490"/>
          </a:xfrm>
          <a:prstGeom prst="rect">
            <a:avLst/>
          </a:prstGeom>
          <a:noFill/>
        </p:spPr>
        <p:txBody>
          <a:bodyPr wrap="square" rtlCol="1">
            <a:spAutoFit/>
          </a:bodyPr>
          <a:lstStyle/>
          <a:p>
            <a:r>
              <a:rPr lang="he-IL" sz="2400" dirty="0" smtClean="0">
                <a:solidFill>
                  <a:srgbClr val="FF0000"/>
                </a:solidFill>
              </a:rPr>
              <a:t>מה התענוג הצפוי?</a:t>
            </a:r>
          </a:p>
          <a:p>
            <a:r>
              <a:rPr lang="he-IL" sz="2400" dirty="0" smtClean="0">
                <a:solidFill>
                  <a:srgbClr val="FF0000"/>
                </a:solidFill>
              </a:rPr>
              <a:t>מה הסבל האפשרי ?</a:t>
            </a:r>
          </a:p>
          <a:p>
            <a:r>
              <a:rPr lang="he-IL" sz="2400" smtClean="0">
                <a:solidFill>
                  <a:srgbClr val="FF0000"/>
                </a:solidFill>
              </a:rPr>
              <a:t>מה השוני בין זה לבין אליסה?</a:t>
            </a:r>
            <a:endParaRPr lang="he-IL" sz="2400" dirty="0" smtClean="0">
              <a:solidFill>
                <a:srgbClr val="FF0000"/>
              </a:solidFill>
            </a:endParaRPr>
          </a:p>
          <a:p>
            <a:endParaRPr lang="he-IL" sz="1050" dirty="0" smtClean="0">
              <a:solidFill>
                <a:srgbClr val="FF0000"/>
              </a:solidFill>
            </a:endParaRPr>
          </a:p>
          <a:p>
            <a:endParaRPr lang="he-IL" sz="1050" dirty="0" smtClean="0">
              <a:solidFill>
                <a:srgbClr val="FF0000"/>
              </a:solidFill>
            </a:endParaRPr>
          </a:p>
          <a:p>
            <a:r>
              <a:rPr lang="he-IL" sz="2400" dirty="0" smtClean="0">
                <a:solidFill>
                  <a:srgbClr val="FF0000"/>
                </a:solidFill>
              </a:rPr>
              <a:t>האם לסדר הדברים (תענוג לפני סבל) השפעה על תוצאת החשבון?</a:t>
            </a:r>
          </a:p>
          <a:p>
            <a:endParaRPr lang="he-IL" sz="2400" dirty="0" smtClean="0">
              <a:solidFill>
                <a:srgbClr val="FF0000"/>
              </a:solidFill>
            </a:endParaRPr>
          </a:p>
        </p:txBody>
      </p:sp>
      <p:sp>
        <p:nvSpPr>
          <p:cNvPr id="25602" name="AutoShape 2" descr="data:image/jpeg;base64,/9j/4AAQSkZJRgABAQAAAQABAAD/2wCEAAkGBxQSEhQUExIVFhUUFBQUFBgYFhQXFhgWFRQXFxUUFhUYHCggGBolHBUVITEhJSkrLi4uFx8zODMsNygtLisBCgoKDg0OGhAQGywkHyQsLCwsLCwsLCwsLCwsLCwsLCwsLCwsLCwsLCwsLCwsLCwsLCwsLCwsLCwsLCwsLCwsLP/AABEIALMBGQMBIgACEQEDEQH/xAAcAAABBQEBAQAAAAAAAAAAAAAEAQIDBQYABwj/xABHEAACAQIDBAgBCQUGBQUBAAABAhEAAwQSIQUxQVEGEyJhcYGRoTIHFEJSYrHB0fAVI3KCkhYzQ1Ph8WNzssLTVJOis9JE/8QAGQEAAwEBAQAAAAAAAAAAAAAAAAECAwQF/8QAKBEAAgICAgEEAgEFAAAAAAAAAAECEQMSITEEE0FRYTJxBRUiI0KR/9oADAMBAAIRAxEAPwDdE+dKoHKqYYzQDO2fj9X7qY+KMalh56VwbHTReN4bt1dmn0qk+e8AxOm6dfSo7OOIOo0jjP3UbBqXnWjSWAncJFS5v1IrJ2sIDcziR9KJJ8jPCi2xpEyN/CNPeluGpfm74b+dRDGyYE954AeNUNu9z9aZib7EQulG49S7ubSAB9B+hSW9oSOVUFpmPeake8eW7ypbhqW+J2gOeonjQx2gF1G87v8Aeq7NJ/RpLtpt4WRRsx6ovTtCRPrp+NRPtLdGp19KAw2HZ1OYACN8tPpG6iMNss5YDie6aPUDQe+2xMazTxtLj+POmfsxVnrMhMDd8XmSa44C3EjMC3AlT6EUlNhqhv7XOuunCmrtUndrQuF2cMxklu4CNe4mnXrao0AHvHfT3Y9UEDHkzJEGoxiBpr+vCmsit3bqS46A/CPGlswpEhxRIgmlTEtuluXLXlQb3BplME8vzohXOgnMn0iQdKNmKkSXrrid9CLd1if0edFLjkdsq5+WoEHvjeKS5spywOqifsx5yaP2BHJUzOhGhpRJA3eupqxu7PhRuMciJ8+dV2JtBREbt3+9KxiI5kAMCO6lN0Zvv0p1i2pEnQDlSW7Voy2sjyoQD74Hfrx/0oO2kb2nuqxu9qIHDnoKiTZgLBs503jTdToVkK3m17HpSyx4H86NTLHwsqjiQYPfrQeMxQGqKzR3GPGihgl9ypAIieHjR2GsZADlKk6cZ9OFM2dFyWZcoHEjXymrC3g7TTld5P2yfaigsDt2QgkvLSTqASAeHdUXXr+gKk2phxajXXdM6mq7rh9alywJbuGiS1xZHf7UNl5njU+KvpO7tc6BuXY4zNY2yi2uYdbahgTLbieFCdYDvYzRT4wXLaqltiQNY3UJ8wxB3WjHfvq4iLPBsipxJXnvPpwqvxWL6xvhjzmj8Ls65lANvU8Zn2jSmYnZLIJZlUeE00gsgwy8P9K65h8upbQ8Knw+zLgg5gV36A1JiEmAeHIGnyxA7YSFzK0jlBHvUJc/VM+tFWyJKlSB5xR2DVBMgnkApNNJoTKayTm1XQ1d3IuKFMAcw2s+GlSFJH90R4AVIbMplyb+4TTlb9gQzE3slsKEzwN+mveRVZ86kbgvhpVgdmAAaNPiT91V9/DMNFtP/SxpKLY7o5HK6zPkD7xRslxroBujT1ofZuFMlrgZI3SpA9aNZ5+ET91S48jsFaW4kRuoV8Jc3n3rr2NysJEUTg7IumMxPrFOgKm45B04eVC4/ENlgDU+E1t7PR9D8QJotNjWl+gPPX76vb6JMJsksx7SxERqDNavB3FbsskRuJmD6VcJs+2NyL6CpRZUcql8gV13AowAVsveo19TQl/ZMkMLjnLzIg+I0p+NxbW3yraLzxHLzpiYlzOYQv2pn8qiyqGWMK2YrcdSpGgDQfOnYnZ6ACAdO+TUwtSmhCd+m6g8Vi8ONCxZhxWd/iKpciBDeQdmPzoDEBeBgj3p97LcPZDD7TGaCu4W5MzMcpokNBFk3GICjxggVbYTCsbilzlXgNJPnQWzFuZgAAZ4THqd9ay3h5gtbSRzkn1oVg6GNsy2YJUmOZpTgUkDq1jnOvpFGxTcvfToVgGM2cjCNQO7Sq1Nmm0T1KNrvLMselaAW/1rTgnhQBkcXsi82rMp7tTQn7EufZ9K2+Wuy07YHnW0wqsQVuTw7M+40rtk4ZrjLmQJbntM5CjyBMk9wmt5s7DEhVNvtcdQfOas7OxLSksy52O8tJEcgu4AeFXix7ETnRR2No4WwMqBmjeFtkT/ADXMoNTrtsHdhLxHfB/+vNWis2lQQqqo5KAPuqSTXSscUYubZl323dB7Ozye89b/AOGnf2kv8cA/l1n42q0hppqqoVmbPS9h8WAxA8F/MCn/ANtrI+OxiE8ba/g1XjTUTTRbAq06dYE6G+FPJkcfhFWGG6QYS58GIsmeGdAfQ1DftZviUN4gH76psfsCw/xYa0f5VHuKLA14RWEwpHPQ+4qNsIp4EeBNea3eiaW5OHa9hz/w7jZfNZqJdt7TwsfvlxSDeLiKr+AKweWpnfTsR6Nd2d9VyPHUeorKbcw20EBKp1iyABZYT4sXIIHhNTbD+UO1dYWr1i7ZumRAVrqyBJ+EZhu4itZhMZbu/A6sd8A6+anUUAec2rF4kPelnH0AWFtPGdbjd5gchUlzamUwRAFei4jCK47Q8+PrWKxWy2uu6C4uRYGYCA08B2pkceGvGubJGSds3hJPhAbk3gDbthj5R71Y7I2bdtgwqrJk7iRUmydgix8N5vDSPercNHEn0rFljLC3B8TA+UfjU4Bpgud1JmP6igBmPVmtuEJDlTlIjRuB1POK8d6QdI3tl7V211OIQkF0IzTlXKwuBczSZJDEggxGlek9MMc1nDXGVgraBSZbUn4VTix9t/caTYfQa0loNih1uIft3C25J3IADEidTznhVwrthz0jza30xvB8wd1YcZJ04gTwmTG7WrjCdOGIPWjMc8HKY7JPAc48vCtFtv5N8Pdk2ibTd0lfQmvPdvdH72CP7yGSSFYbjPuK1SxyIanE9j2QmHxFvNZuZhpMzmWeDKTpRQ2GkyW8NIrxPovtl7GLt3VJgAq44Mp3qZ4EgeBivfbF1XVXUghgGB5g1jODgyoysDbAognLmHfFRXihU9lV8DVnciDVJbsOH+AwTvkEVm2y0h+x8KmYvuI0G+rtLmbifMEUy2QBup5ud1C4Bj5jgTUmWoesPKlBPGnYiRRzNLI51AyTx9KQWTRYUTlxSdZ3Coxbin6cx7UWBb2bQQQPM8TTiabNIa9Do5B4rmfhXA0xyOVKx0cbg4U4mh7m7dSljSsB7tQ9y4OdKyGmtbngKVjBTe10qO7dJ4UZ1IpQo5VLY6K7qSaZcwqgHPEASdJq0ikwlnrGzEdhD2ftOPpfwqd3frwFCtsHSIdg7HW2WvFIdxAB3onBe4nefThVriMOr/EoMbjxB5g7x5VLVXtXFmeqQwSM1xhvt2yYBH22OijxPCtukQDYjPdbq0dhZU5XaSbjsP8ADRuC8zr+dfs/CZOsloD3rjKsRlXNAWd53TJ+tVnaZSLtpTDJbAYA/wB2HBCpP1oBJ8ablrmzvg1xkQWOE+dOUU4sOdd1lc5sKBTo76GxuMW1ba4/woJaI3VXL0owpUsLywO4jgDx37+FUot9EtpDekaKDYuOjMtu5mIUZjopKADj2wh/lNR4bpDbuhj1bpl+IMIIpLmOw+MsvLnJmyzquogkggzxFD4HZVmzadLL5i/942bMconQT4mqppGkFfJLh+kGGuHKLgDcm0++s38pGtgjKWkgCATrwgDeTRlvoqRrbxDBDrHZZeemaaKu4rqLF9lbO9i3mUwBB1OngB70dNUVVpnnmG6BbQWz13zc5FGYpmBvFeMWhJJ+zv7idK9K6EYnNg7StKsgZddNzHnRvyc7fGIwlt2bWWVu9lYg/hVlt3YpeHsKubtFxmylidZHDNM7431t+apnM/7HwPW15+lSLZ5j2qhGGxC2ldRcDszr1bIZhQTMjdMHfvjThNcvSm6vxRUegHqm0W15UvV+NZK30u5mPGI+6px0qn6Y8iB+FP0Q9RGnyCky9331nh0kB/xT6CPY1x20D/8A0H0aj0kPdGhj9RXRWeONB/xwfNh95pVxLcLo/wDifvFT6TDdGhk8qSD+hVHbxpX4rinx6v8ABak/aY5p6Cj02G6NWoppaTS3HgUyyNJ510tmI+uNcabUjOJpK6KQ1ICGmk0pNMLUDOJpDSZqjuEmFUSx3cu8nuH631JR3V52yA6f4hGkKdyj7R9hJ5VaIoAAAgAQByA3Co8LhxbXKNeJJ3sTvJ/XdT71wKpZjCqCSeAA3muiMaRk3ZBtDGdWsxmZiFRRvZjuHcN5J4AE1mdo33BWzZYNiL5Zs8aKBo+KYcEUdlBxMUTtDHhFbEXQ24LbQDthXMJbUf51wxPIeFDWcP1Fq899k+c30JvQdFAU9XhrfEIo9SSeNS2MG+T3DJbt48W3LouLKK53vks2izE8Zd318Kuzb7qpPk/bq9nXLmUnNiMQ0CJMXMgiSBuTianxHSAAfDbX+O6J9LYascsHJqjSDSXIWwucLad0sfyqtxu2+qzBjaJUSypnuMo+3AhP5iKotudKsyleuaD9GyptyI3NdJLx/DlrBXekJa6tsEIhOg3IDO88+Op1pQwfISy/Bqul3SB7ydUci2wQ75M0mPhQlok8YgbhWFJLMSFIHfG6pdoY1iT2txOvDQ75ih7GAxN0Zrdq+6/WVLrL/UARXTFUuDJuzX9HpbDgonWG1cclJK5jCkCY76sMRhbfWC4eqYiSoFwKw0khVuKrCeVL0Vwd6yHN3C3rNhradp5kOujNuBGaSd2lFX8RaB0uMRyLE+tc01TZ2YpXFAS7SdVdhnRBMBhGvdzFYja/Sa49p7St2XaSdQwBABXvBj3rX7QvBx3cKzuyeh5vXcrP2CdAnxnXQaiByox6rliySm+Il98ml9beEBnXrbkjgJKx4aQfOvS9k7WLSJ0AmsLsfohewmHuXmtlVAzXEZwW00LKBMADmZ30zDbce2+dNBEZTqCOTCqUHvZi5LWj1G1b7TXQoF1kCFtWACyVlSYMEzpv50DitmYa+QGyC80kuFVczxr2GmeenrVXsnpIMSYMKZA6uQARvLfa8K01q+rDdIHACYj2rYyMXtDopeQtGGt3V4MsAx/DI9IqhxOFRCFuYXITzN5Dpy11r1u12dRuPDSPEcqbtLZ1rEWylxQwMwfpKfrKeBp0B45esW5GW1A+l+8uT3Rv76RsJbO7P/XH/Y1WXSHo9ewhlgGtliFcHTuDD6JPpVSG0kmkBxwHJ3H86N7FF++oW2RcY9m+/nbsn7r8+1Si/NI2JI4xQAxNkZDNy9c/9m7B/mCke9F/Mbf1m9Ln/jrN7axRDGLjA6bieVUfzi5/mXP6moqws+oMQ2sfrWpaGsmWnl+oqdm/U1DGcTSE1G19RvYetMOLXvPgDSGTE1G7VBcx4H0fUqKEu7Uj6g9W/KjVhaCTdPAE+VNZH4kL46mqm/tk/WP8oC/mfen4jGzbhWliukz7mhqhp2XHwiS0+A1M7gBzo3C2Mvab4m9hwUfrf5VV9G8E+UXLhMnVFPAfWI5nh3eNXlXCFckt2cKqcU3XFt3VWZJkwHuJrlJ+oh1PMjuNS7Vxkfu1bKzAs7f5dsfE/wDEdy9/gaosTtO084P4VhDdUQWFgyeqI3ywAzd10c5qmxIhtXs5GLYZlXMMEhB7bEQ+MYciDC8l/iqr2neu5HZpiCWOg386vLy37rZhacLoFGWAFG4CeFVfS6xctYO67iBlI3jkT+FIADFXzZ6OIwMFwjT/AM2/JPoa8wG0ieNe9bM2WW2fhLIjSxZmWZd1sEwV1mTVPtH5N7N4HOED71uW+xc8HgZbg7yJ7+NMDxW/jyd1BDCXGUXBbdkLi2GCnIXO5A8RmPKvpKx0NwQ6svh7LNbUKOyMunHKd58Zq5NtQoUquQRAyjKMplYWI0IFMR5r0F+SkWLi38aUuMAClmCyI/N2JhyOAiJ5wK9Oa4F0GkKYA3ad1NW7JPGI96G2jdyW2OskFRG/XkOdAjLbYxlwOASSC4G8QFnX7/esvtTZ65iVAAO7SvQjs9boysIzKD3gghl8wQD5VSr0fudo3Mq6kA/EW4AqBz765skJXaOjHKNclHs7o7bGH624uZnkgnWADAAXviZ762OxcAlpQLdtVMDNA4xrr61Jh8CDlVtEQAKs/VAgsfwqxW6BuAj/AErWMaRk5NtkhhlKsJDAqRwIIgj0rCYn5O7e63inVgPpoGX2Iitq9yeYXiaVCDoADEE8QOXnVk2eef2AxKmRcstyOZljyjTxrQbBw2KsLlvshWRlYNmYD6uo11jWtPn/ANqgxFrPEgQDJ8hp70mhpj7Tcp8yY8xU1u6Ad8Tw3z4VW/Mss5Xb6R1g7zMDTd711y7pGYHuzR7EUWMtb4S4rK4DKwhlO491eN9LtnfNL5t5iUKh7Zgk5TIgxxBBHpXoWI2iBK8u+dK8w+ULaPX4kBbijqraLqJkt25BB3QyjyNG1ugriwI4sAcf6W/KoevUnVgPHTyqrAucHQ+o/CjLOxMZeEJYdxoZVWjxzEAUCIGwfWMSXUyeBBqT9lCrbZ/QrEEkXSloAAyzK2bXcApJnxHCrb+w6/8AqF/ob8qlzXyaLDN+zPR2vEUhv9w++o3NQsaDMlbFnnQ93FHmaY7ULeemB17E+PrQdzEeH305nHIT3yfaoLl9huMeAA+6qEKWc7g3kI/Cr7o1s5rpzXB2E055zyPcOPpVPsXZ74m7lk5RBduQ5DvNeiWLKooRRCqIA7qKsY+hto4wWkLEE6gKo3s50VF7yfzol2j8e6sdtra4nrM2XsnqPsWzo2JI+u/woOR7zQ2CRXdJduDCWnuXCHuFtRwu3wOzbX/hWh6nvNXPQm1lwyXH1u3AblwzJzuQXM753eEaaU7ZvR/DuUu3LQd1WLebtC2u+EU6A8Sd5PlWjFtYjKB4aUkgbIfnnmKxvyrYgtgwi77j5fXs/wDdWj2kDZ1iVP38iaxHTDEC/fwNsA9rEWx63F//ADQ2wRv7rC31a8FRR4QCB91d85A4kqdQeXdQW2MYBcymNRvkCOWnLfVTd2iyFlYCCZEHdPEc6VsODSPiV/X630OcaF0zSPLTuNZi5jhqQc2m6ePhuoHD7aa5et2igh3CtOoKzrpTsTN1s25mWSIBYkd43A+1E3bcx40Js/HW3ti4rAoSQDuEqxQgfzAioMRtlesa0gbOLec9loykkdlyMuaRumRIpgEXcUloFnbQsco3sddyjl7ChMPeuXWJIyiNAJ0E668++qq3h2uvbd1hsoJUGQuoOQNxAg68a0FpggdjICiTpwAkkRvoEL1JEADgfwpXQyo7zPoaSzjAwDKGIZVZVy9qGEgkcN/GoXxUuBEaGBIJnTUxupgGO8fgO+h7uJCiBz9yY/XhUG0sR1ab+0SBy1JrNbUxpBUWwXh1mJaAASSeWtSVy3SNKceNddB+VRXNokajTx4+NefbVxlzMMrgQeJ39+VZoB9rYmD25/kgDzkzWM8sI+514fDzT/14++Db7U6QAQACJ36yIHI76qn6R3HORBmZjA0k+tYDGYvEM2t0+AVZj0o3o5g7q3ku3AxVZnM0TII0HnWXrp8I6/6fKPMjWYzZWJcZest2w2rszEv/AAqqbvGagHQXD3H6y4LlxiEDZP3SEoirJ46hRyqz/bQXREA7zrUL7UuP9I+Wn3VTyNEx8RPtBuH2BhrI0sWE4yRnbxlt9F3tpWxoXZ+4aLWfvPHxe9QBi3whm7lBY+grNzbOiOCKLptpD6CKvHn4mov2pc7vQ/nRmxtjXbq9rDvbAjtOQoO6ez8Q47xRv9mV/wA23/WapY5sxefCnRIzVBcalZqHuPXSeSJduUFcuUt65QrvVCHO9LhLDXHCIJZjA/EnkBQ5Nb3o3sjqEzN/eP8AF9kcFH40wDtl7PWxbCL4seLNxJoykqu2xtA21CpHW3JFufhAUS91/sINTz0G8imMqelm2lRWSZVI677RIlcODzOhbkvjXkW1ts3cXfyqdzi7dPCUMrbA+qIgCjumm2MxW1aLHUhJ+JmYy95/tMZPd5Vl84wzIRrr2zOhnfp4bvCpXI3xwe+9GNq2riIvWJ1hWcmYZ455d9GbT2mloanyryzZWzBdXrUcq1vtKy7wYlWmq3H7dd2OdiTuPjS2LcEunZ63s7a9vFWrqMQCuhnkfgbyI9qwuCU3Np4FW+i1x9N3YQkEedZfDbUZWJDESCDrvFa3oXmfaNhmAhcC1waj6b5ZPI6UWTXuSdNtrWkxLZrgGQZSIJO8kRA7xWUxnyk5OwtnrMugZiF/M1WdOcWXxl1p0zD2RWPvpWJdpJNNJEs020+neIuyEW3aHNQS/wDUxj2q9+SLFC5ir5v3XL9UrJLEyA/bgHT6nhJrzldTA1PADU+g1r0P5OOjV9HfEPZdCF6u3m7HxjttB3iAB503SFTZ6tjsSzDKZESRJmTMzNEWEaPE8STBPKgrW0YA63q8w5EknyAgGu/abGcoJ3xoqxPDdNZvJFG0fGyy9i8w1sASdO/uG6o7u1rKAZrqzvgdpp7gutZ7FXHI7ZgeZPuaAa+B/r+QqJZ/hHVj8C/yf/C6xPSEmQltoJ3sQk/j7UGcfeBzApb0jQT7t+VVbY3l7af60O+J/W8+9ZPLJnXDwscfYOxF8tqz3Luv8oPkAKgvKrDtsY+qPzM0G2IJ41E96s277OqMFHrgnuJbHwqPE6n1oO5hlbeT6/lTmu1GbtTSNU2h1qyifCoHfGvrTzdoZrlMN2mJq+ydrlR3sUQDl38KHa7TDcoHqXGzunuMTS5ZwzxoDlK/dRV/p/jCOyLFv+G2xPqzEe1ZYmmFq09WXyci8PH8EW2dsYy+f3t+66n6Ochf6Fhfaqb9jt+gPzrY4TEYf5vcRkXrTmYOQSdwyC2RopBGs7waqeuo9VxRmvEx5JPiq4PTLl6hrlytHjNgzqvtofQ1SYrZNxeB8xFdXR4pW3GoVnom/ZYbxR3R3ZPX3DmHYSM3eeCePPuqrEWXRHY+6/cH/KB/6/y9a1tIoiANANB4Us1QyDG4tbVtrjmEQFmO/dwA4k7gOJNYHbeNuP1xIOfq+svj/KtIM9vCgjcfpORvYxqAKN2/tnrXGQZ0t3CmHXf1uJQw14j6Vq0d3N9fog1bbB2ULVoq65muA9aW1LZviB8ZNS3ZVUeJbN2gvXm5d+kCJ4Cd8Vaba2phbywyNcaZDjst3gtvYeI04aVt7/yaYXMWFy4F+r2THdmIqHFbBwWGQnLMbyxzQPDdPdSEZ/DNbt4AXBbe1cuMVw37xsxRdHusPqDUDmazIsMxg79SCePd41p9s7UsOwI1ygKsgmFG4ASAK2HRTqEtq9y5YXOueSV63U7jO7wFKSTNMc5R6MF0W6KXcU8kFLQPadgRPMIPpH2r0jY+wMJgWZwxzMpRizASpIJ7IjXQa0m0ukmCUgdc7xvRFZiR3boqhu420+q2ntgaDO2Z245iBovKKzk9EdMIPNKmml9Iy2L6G9fduPdxKoruzBUBdgrNIEnQaQPKj9n9B8Ekfubl487jkL/QulXK49FGiSe/dUN7a78IXwFZPNL5OyPgwXtf7LLB4IWhFq3asj7KqPffXXbtv6d0seQJNZ+7i2beSfE1C13vrNys6YYFH6/RfNtW2vwW/M/lQt3bTncQPCqnPTM9LZmixxDLmMJ3kmozfoU3KaXpWXSCWv8AjUZxHjUDXKYblFjoIOIHOmm5QVxqg68jjSsrWyya7UbXKDN6m9bRsGoUblNNyg2xFRm4TUuaHqFveqJsTQpamF6h5CtQhrxqM3aHa7QtzGgcaVyfQqSLFrlN62qi5tDkKi+fNVaSZm8kUfR2H6TIfiUjwII94qwtbastp1gHcZH3iKxd3DVA2FPCa7VmkjyX4WKXTo3mS1dPw2yOYykn0MgfnRliwqDKihRqYAgSd5rzL5owMxrzjX1qZVuxAdx/Mw/GqWf6M3/H/Ej0o1iflA6TFLZw+Gab91SCya9Um4sSNAx1A8CeFY7DWhiLt245L21PV28zEqxUnrHAJgidJ7jRjIqjsqAOQgD0FKXkfCLx/wAem7cibYeNFl1uMmcpaW1bEBFtqogBFk9+p11NWl7pPeb4YX0rPPe7xTPnUbhWDyy+Ttj4WJe1/sscTi7tz4rrEeMVT7UuOQLeQMi6gi5knj2hkOtK+IJ40zNSjkcXaLn4sJpJ9fRDZtRutoDzlmPrp91TJYPFh4AAe9NJFNL0PJJ9scPGxQ6QYhCiAAPCmteoQ3DTTcqbNlGgo3aYblD56Q3KQycvTc1QG5TDdp2FBJemm5Qpu0w3qVj1CTcphu0K16omuVOxSiFteqM3qENymNcqXMvULN4UPeuCh3fvqI3alybKUSbrjwpB3mhmxAG80M+0RwFJQkxSlGPZaFqa98DeaprmNduMeFR9Uzc6tYflmDzL2Vlld2io3a0Lcx7HdpTUwfOplwwFVUETtkl9AhZm505cMaOCClFG/wAC9O+wZcLTuoFSsajotsbjFHu5tzQl7E203uPAa1nb+Md/icnz/Ches1rZyOaOD5Zd4na6j4Zqn2ptEskEkIXQXIJBNstDiRqBB1jgKgvXJoHHN+6ufwNHkpikpcmrxR1aLFb2UBVAUKAFAGgA3AchUb3e+h1vyAeYBprPU2bIkNym56iL0huUh2SF6TrKha5TTcoGTm5SFqHN4VG2IpWGrC81IXoBsRTGumk5orQOe931E+IoI3KYXqHMpQDDfppu0Jnpc9LceoQblM6yoS1Ma4BxqdmOggvTWegrmNUA9oSI05zy8KBu7QJ3CrUJMzeSEe2WrXKGvYwDjVYWdudSJgyatYku2ZvO3+KJHx3IT7UO15jx9KMTBgb6lVAOFPaK6Qv8ku2V6YZjRNvA86LBrppPI2JYkRpYA4VJpTWNMDVHLNFFE1NY0zNTGNCQx2auzVGWpCaqhWKWpYplOmmQ2buaY5rq6rYkMc6UNe+Fv4T91JXUe4/YZgT+7T+BP+kVKa6uofYR6RG1MY11dUMtELsajmurqRp7DHphNdXVmxiTTSa6uqRjGNNmurqBirXMa6upgCYi6QN9Vj3CTqTXV1dOJKjk8ptUNUUZh7Y5V1dVTMca5DkQcq4murq52dURpNIK6uoKOBpJrq6gQwmuFdXUwOqNzXV1NCG11dXVRLFFPrq6kyT/2Q==">
            <a:hlinkClick r:id="rId4"/>
          </p:cNvPr>
          <p:cNvSpPr>
            <a:spLocks noChangeAspect="1" noChangeArrowheads="1"/>
          </p:cNvSpPr>
          <p:nvPr/>
        </p:nvSpPr>
        <p:spPr bwMode="auto">
          <a:xfrm>
            <a:off x="4664075" y="-1189038"/>
            <a:ext cx="3886200" cy="24765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5604" name="Picture 4" descr="http://www.ynet.co.il/PicServer2/20022007/1086428/19194664_wa.jpg"/>
          <p:cNvPicPr>
            <a:picLocks noChangeAspect="1" noChangeArrowheads="1"/>
          </p:cNvPicPr>
          <p:nvPr/>
        </p:nvPicPr>
        <p:blipFill>
          <a:blip r:embed="rId5" cstate="print"/>
          <a:srcRect/>
          <a:stretch>
            <a:fillRect/>
          </a:stretch>
        </p:blipFill>
        <p:spPr bwMode="auto">
          <a:xfrm>
            <a:off x="251520" y="1347614"/>
            <a:ext cx="3886200" cy="2476501"/>
          </a:xfrm>
          <a:prstGeom prst="rect">
            <a:avLst/>
          </a:prstGeom>
          <a:noFill/>
        </p:spPr>
      </p:pic>
      <p:sp>
        <p:nvSpPr>
          <p:cNvPr id="8" name="TextBox 7"/>
          <p:cNvSpPr txBox="1"/>
          <p:nvPr/>
        </p:nvSpPr>
        <p:spPr>
          <a:xfrm>
            <a:off x="323528" y="4011910"/>
            <a:ext cx="3816424" cy="338554"/>
          </a:xfrm>
          <a:prstGeom prst="rect">
            <a:avLst/>
          </a:prstGeom>
          <a:noFill/>
        </p:spPr>
        <p:txBody>
          <a:bodyPr wrap="square" rtlCol="1">
            <a:spAutoFit/>
          </a:bodyPr>
          <a:lstStyle/>
          <a:p>
            <a:r>
              <a:rPr lang="he-IL" sz="1600" dirty="0" smtClean="0">
                <a:solidFill>
                  <a:srgbClr val="002060"/>
                </a:solidFill>
              </a:rPr>
              <a:t>היסח הדעת גורם ל – 80% מתאונות הדרכים</a:t>
            </a:r>
            <a:endParaRPr lang="he-IL" sz="16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5436096" y="3435846"/>
            <a:ext cx="2232025" cy="369332"/>
          </a:xfrm>
          <a:prstGeom prst="rect">
            <a:avLst/>
          </a:prstGeom>
          <a:noFill/>
          <a:ln w="9525">
            <a:noFill/>
            <a:miter lim="800000"/>
            <a:headEnd/>
            <a:tailEnd/>
          </a:ln>
        </p:spPr>
        <p:txBody>
          <a:bodyPr>
            <a:spAutoFit/>
          </a:bodyPr>
          <a:lstStyle/>
          <a:p>
            <a:pPr>
              <a:spcBef>
                <a:spcPct val="50000"/>
              </a:spcBef>
            </a:pPr>
            <a:r>
              <a:rPr lang="he-IL" dirty="0"/>
              <a:t>אמצעי = סבל = עונש</a:t>
            </a:r>
            <a:endParaRPr lang="en-US" dirty="0"/>
          </a:p>
        </p:txBody>
      </p:sp>
      <p:sp>
        <p:nvSpPr>
          <p:cNvPr id="41990" name="Text Box 6"/>
          <p:cNvSpPr txBox="1">
            <a:spLocks noChangeArrowheads="1"/>
          </p:cNvSpPr>
          <p:nvPr/>
        </p:nvSpPr>
        <p:spPr bwMode="auto">
          <a:xfrm>
            <a:off x="1403648" y="3435846"/>
            <a:ext cx="2373312" cy="369332"/>
          </a:xfrm>
          <a:prstGeom prst="rect">
            <a:avLst/>
          </a:prstGeom>
          <a:noFill/>
          <a:ln w="9525">
            <a:noFill/>
            <a:miter lim="800000"/>
            <a:headEnd/>
            <a:tailEnd/>
          </a:ln>
        </p:spPr>
        <p:txBody>
          <a:bodyPr>
            <a:spAutoFit/>
          </a:bodyPr>
          <a:lstStyle/>
          <a:p>
            <a:pPr>
              <a:spcBef>
                <a:spcPct val="50000"/>
              </a:spcBef>
            </a:pPr>
            <a:r>
              <a:rPr lang="he-IL" dirty="0"/>
              <a:t>מטרה =  תענוג = עבירה</a:t>
            </a:r>
            <a:endParaRPr lang="en-US" dirty="0"/>
          </a:p>
        </p:txBody>
      </p:sp>
      <p:sp>
        <p:nvSpPr>
          <p:cNvPr id="41991" name="Text Box 7"/>
          <p:cNvSpPr txBox="1">
            <a:spLocks noChangeArrowheads="1"/>
          </p:cNvSpPr>
          <p:nvPr/>
        </p:nvSpPr>
        <p:spPr bwMode="auto">
          <a:xfrm>
            <a:off x="899592" y="3823469"/>
            <a:ext cx="7056784" cy="738664"/>
          </a:xfrm>
          <a:prstGeom prst="rect">
            <a:avLst/>
          </a:prstGeom>
          <a:noFill/>
          <a:ln w="9525">
            <a:noFill/>
            <a:miter lim="800000"/>
            <a:headEnd/>
            <a:tailEnd/>
          </a:ln>
        </p:spPr>
        <p:txBody>
          <a:bodyPr wrap="square">
            <a:spAutoFit/>
          </a:bodyPr>
          <a:lstStyle/>
          <a:p>
            <a:pPr>
              <a:spcBef>
                <a:spcPct val="50000"/>
              </a:spcBef>
            </a:pPr>
            <a:r>
              <a:rPr lang="he-IL" b="1" dirty="0"/>
              <a:t>תחושת המציאות </a:t>
            </a:r>
            <a:r>
              <a:rPr lang="he-IL" sz="1400" b="1" dirty="0" smtClean="0"/>
              <a:t>(במקרה זה של העונג) </a:t>
            </a:r>
            <a:r>
              <a:rPr lang="he-IL" b="1" dirty="0" smtClean="0"/>
              <a:t>יותר </a:t>
            </a:r>
            <a:r>
              <a:rPr lang="he-IL" b="1" dirty="0"/>
              <a:t>חזקה </a:t>
            </a:r>
            <a:r>
              <a:rPr lang="he-IL" b="1" dirty="0" smtClean="0"/>
              <a:t>מהדמיון </a:t>
            </a:r>
            <a:r>
              <a:rPr lang="he-IL" sz="1400" b="1" dirty="0" smtClean="0"/>
              <a:t>(של הסבל העתידי)</a:t>
            </a:r>
          </a:p>
          <a:p>
            <a:pPr>
              <a:spcBef>
                <a:spcPct val="50000"/>
              </a:spcBef>
            </a:pPr>
            <a:r>
              <a:rPr lang="he-IL" sz="1600" b="1" dirty="0" smtClean="0">
                <a:solidFill>
                  <a:srgbClr val="002060"/>
                </a:solidFill>
              </a:rPr>
              <a:t>היכולת להתגבר על היצרים הרבים והמגוונים מחייבת עבודה והשתדלות רבה. </a:t>
            </a:r>
            <a:endParaRPr lang="en-US" sz="1600" b="1" dirty="0">
              <a:solidFill>
                <a:srgbClr val="002060"/>
              </a:solidFill>
            </a:endParaRPr>
          </a:p>
        </p:txBody>
      </p:sp>
      <p:sp>
        <p:nvSpPr>
          <p:cNvPr id="41992" name="Rectangle 8"/>
          <p:cNvSpPr>
            <a:spLocks noChangeArrowheads="1"/>
          </p:cNvSpPr>
          <p:nvPr/>
        </p:nvSpPr>
        <p:spPr bwMode="auto">
          <a:xfrm>
            <a:off x="467544" y="627534"/>
            <a:ext cx="8229600" cy="579711"/>
          </a:xfrm>
          <a:prstGeom prst="rect">
            <a:avLst/>
          </a:prstGeom>
          <a:noFill/>
          <a:ln w="9525">
            <a:noFill/>
            <a:miter lim="800000"/>
            <a:headEnd/>
            <a:tailEnd/>
          </a:ln>
        </p:spPr>
        <p:txBody>
          <a:bodyPr anchor="ctr"/>
          <a:lstStyle/>
          <a:p>
            <a:pPr algn="ctr" eaLnBrk="0" hangingPunct="0"/>
            <a:r>
              <a:rPr lang="he-IL" sz="4400" dirty="0" smtClean="0"/>
              <a:t>המלחמה ביצר</a:t>
            </a:r>
            <a:endParaRPr lang="en-US" sz="4400" dirty="0">
              <a:solidFill>
                <a:schemeClr val="tx2"/>
              </a:solidFill>
            </a:endParaRPr>
          </a:p>
        </p:txBody>
      </p:sp>
      <p:pic>
        <p:nvPicPr>
          <p:cNvPr id="41993" name="Picture 9" descr="ANd9GcTFVEX7wo61QZV0_jEobfLz_a2VP_w3CUYNiLQiRYMMlOC-fIT6"/>
          <p:cNvPicPr>
            <a:picLocks noChangeAspect="1" noChangeArrowheads="1"/>
          </p:cNvPicPr>
          <p:nvPr/>
        </p:nvPicPr>
        <p:blipFill>
          <a:blip r:embed="rId2" cstate="print"/>
          <a:srcRect/>
          <a:stretch>
            <a:fillRect/>
          </a:stretch>
        </p:blipFill>
        <p:spPr bwMode="auto">
          <a:xfrm>
            <a:off x="5004048" y="1491630"/>
            <a:ext cx="3219810" cy="1800200"/>
          </a:xfrm>
          <a:prstGeom prst="rect">
            <a:avLst/>
          </a:prstGeom>
          <a:noFill/>
          <a:ln w="9525">
            <a:noFill/>
            <a:miter lim="800000"/>
            <a:headEnd/>
            <a:tailEnd/>
          </a:ln>
        </p:spPr>
      </p:pic>
      <p:pic>
        <p:nvPicPr>
          <p:cNvPr id="41994" name="Picture 10" descr="ANd9GcSYcvfYID1brDdtSPghNU9Af6hg7jkzwIRdJOVkrzkRzHizoCb5cg"/>
          <p:cNvPicPr>
            <a:picLocks noChangeAspect="1" noChangeArrowheads="1"/>
          </p:cNvPicPr>
          <p:nvPr/>
        </p:nvPicPr>
        <p:blipFill>
          <a:blip r:embed="rId3" cstate="print"/>
          <a:srcRect/>
          <a:stretch>
            <a:fillRect/>
          </a:stretch>
        </p:blipFill>
        <p:spPr bwMode="auto">
          <a:xfrm>
            <a:off x="971600" y="1491630"/>
            <a:ext cx="3168219"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0" y="699542"/>
            <a:ext cx="9144000" cy="504056"/>
          </a:xfrm>
          <a:prstGeom prst="rect">
            <a:avLst/>
          </a:prstGeom>
          <a:noFill/>
          <a:ln w="9525">
            <a:noFill/>
            <a:miter lim="800000"/>
            <a:headEnd/>
            <a:tailEnd/>
          </a:ln>
        </p:spPr>
        <p:txBody>
          <a:bodyPr anchor="ctr"/>
          <a:lstStyle/>
          <a:p>
            <a:pPr algn="ctr" eaLnBrk="0" hangingPunct="0"/>
            <a:r>
              <a:rPr lang="he-IL" sz="3200" b="1" dirty="0" smtClean="0"/>
              <a:t>תרגיל 10 – לקום בזריזות לתפילה/לעבודה</a:t>
            </a:r>
            <a:endParaRPr lang="en-US" sz="3200" b="1" dirty="0">
              <a:solidFill>
                <a:schemeClr val="tx2"/>
              </a:solidFill>
            </a:endParaRPr>
          </a:p>
        </p:txBody>
      </p:sp>
      <p:sp>
        <p:nvSpPr>
          <p:cNvPr id="13" name="TextBox 12"/>
          <p:cNvSpPr txBox="1"/>
          <p:nvPr/>
        </p:nvSpPr>
        <p:spPr>
          <a:xfrm>
            <a:off x="4355976" y="1347614"/>
            <a:ext cx="4788024" cy="2631490"/>
          </a:xfrm>
          <a:prstGeom prst="rect">
            <a:avLst/>
          </a:prstGeom>
          <a:noFill/>
        </p:spPr>
        <p:txBody>
          <a:bodyPr wrap="square" rtlCol="1">
            <a:spAutoFit/>
          </a:bodyPr>
          <a:lstStyle/>
          <a:p>
            <a:r>
              <a:rPr lang="he-IL" sz="2400" dirty="0" smtClean="0">
                <a:solidFill>
                  <a:srgbClr val="FF0000"/>
                </a:solidFill>
              </a:rPr>
              <a:t>מה התענוג הצפוי אם לא קם? (דצח"מ)</a:t>
            </a:r>
          </a:p>
          <a:p>
            <a:r>
              <a:rPr lang="he-IL" sz="2400" dirty="0" smtClean="0">
                <a:solidFill>
                  <a:srgbClr val="FF0000"/>
                </a:solidFill>
              </a:rPr>
              <a:t>מה הסבל הצפוי אם לא קם ? (דצח"מ)</a:t>
            </a:r>
          </a:p>
          <a:p>
            <a:r>
              <a:rPr lang="he-IL" sz="2400" dirty="0" smtClean="0">
                <a:solidFill>
                  <a:srgbClr val="FF0000"/>
                </a:solidFill>
              </a:rPr>
              <a:t>מה התענוג הצפוי אם קם? (דצח"מ)</a:t>
            </a:r>
          </a:p>
          <a:p>
            <a:r>
              <a:rPr lang="he-IL" sz="2400" dirty="0" smtClean="0">
                <a:solidFill>
                  <a:srgbClr val="FF0000"/>
                </a:solidFill>
              </a:rPr>
              <a:t>מה הסבל הצפוי אם קם ? (דצח"מ)</a:t>
            </a:r>
          </a:p>
          <a:p>
            <a:endParaRPr lang="he-IL" sz="1050" dirty="0" smtClean="0">
              <a:solidFill>
                <a:srgbClr val="FF0000"/>
              </a:solidFill>
            </a:endParaRPr>
          </a:p>
          <a:p>
            <a:endParaRPr lang="he-IL" sz="1050" dirty="0" smtClean="0">
              <a:solidFill>
                <a:srgbClr val="FF0000"/>
              </a:solidFill>
            </a:endParaRPr>
          </a:p>
          <a:p>
            <a:r>
              <a:rPr lang="he-IL" sz="2400" b="1" dirty="0" smtClean="0">
                <a:solidFill>
                  <a:srgbClr val="002060"/>
                </a:solidFill>
              </a:rPr>
              <a:t>מה אני מחליט רוב הזמן? למה?</a:t>
            </a:r>
          </a:p>
          <a:p>
            <a:endParaRPr lang="he-IL" sz="2400" b="1" dirty="0" smtClean="0">
              <a:solidFill>
                <a:srgbClr val="002060"/>
              </a:solidFill>
            </a:endParaRPr>
          </a:p>
        </p:txBody>
      </p:sp>
      <p:pic>
        <p:nvPicPr>
          <p:cNvPr id="1026" name="Picture 2" descr="https://encrypted-tbn3.gstatic.com/images?q=tbn:ANd9GcTMT3pmrUn7gmN-dVXHsBTmqghqdlkdDwU_nBqkN2RhWxl6P84Y">
            <a:hlinkClick r:id="rId2"/>
          </p:cNvPr>
          <p:cNvPicPr>
            <a:picLocks noChangeAspect="1" noChangeArrowheads="1"/>
          </p:cNvPicPr>
          <p:nvPr/>
        </p:nvPicPr>
        <p:blipFill>
          <a:blip r:embed="rId3" cstate="print"/>
          <a:srcRect/>
          <a:stretch>
            <a:fillRect/>
          </a:stretch>
        </p:blipFill>
        <p:spPr bwMode="auto">
          <a:xfrm>
            <a:off x="0" y="1371067"/>
            <a:ext cx="4355976" cy="33209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txBox="1">
            <a:spLocks noGrp="1"/>
          </p:cNvSpPr>
          <p:nvPr/>
        </p:nvSpPr>
        <p:spPr bwMode="auto">
          <a:xfrm>
            <a:off x="6443663" y="4624389"/>
            <a:ext cx="2895600" cy="357187"/>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sp>
        <p:nvSpPr>
          <p:cNvPr id="5123" name="Rectangle 2"/>
          <p:cNvSpPr>
            <a:spLocks noGrp="1" noChangeArrowheads="1"/>
          </p:cNvSpPr>
          <p:nvPr>
            <p:ph type="ctrTitle" idx="4294967295"/>
          </p:nvPr>
        </p:nvSpPr>
        <p:spPr>
          <a:xfrm>
            <a:off x="323530" y="699542"/>
            <a:ext cx="8640959" cy="648072"/>
          </a:xfrm>
        </p:spPr>
        <p:txBody>
          <a:bodyPr/>
          <a:lstStyle/>
          <a:p>
            <a:pPr eaLnBrk="1" hangingPunct="1"/>
            <a:r>
              <a:rPr lang="he-IL" sz="3600" b="1" dirty="0" smtClean="0">
                <a:solidFill>
                  <a:srgbClr val="002060"/>
                </a:solidFill>
              </a:rPr>
              <a:t>שיעור 2 - עבודה עצמית </a:t>
            </a:r>
            <a:r>
              <a:rPr lang="he-IL" sz="2400" b="1" dirty="0" smtClean="0">
                <a:solidFill>
                  <a:srgbClr val="002060"/>
                </a:solidFill>
              </a:rPr>
              <a:t>(חוברת לתלמיד -עמ' 21)</a:t>
            </a:r>
            <a:endParaRPr lang="fr-FR" sz="2400" b="1" dirty="0" smtClean="0">
              <a:solidFill>
                <a:srgbClr val="002060"/>
              </a:solidFill>
            </a:endParaRPr>
          </a:p>
        </p:txBody>
      </p:sp>
      <p:sp>
        <p:nvSpPr>
          <p:cNvPr id="5124" name="Rectangle 3"/>
          <p:cNvSpPr>
            <a:spLocks noGrp="1" noChangeArrowheads="1"/>
          </p:cNvSpPr>
          <p:nvPr>
            <p:ph type="subTitle" idx="4294967295"/>
          </p:nvPr>
        </p:nvSpPr>
        <p:spPr>
          <a:xfrm>
            <a:off x="2627784" y="1419622"/>
            <a:ext cx="6516216" cy="3240360"/>
          </a:xfrm>
        </p:spPr>
        <p:txBody>
          <a:bodyPr/>
          <a:lstStyle/>
          <a:p>
            <a:pPr marL="0" indent="0" eaLnBrk="1" hangingPunct="1">
              <a:buFontTx/>
              <a:buChar char="-"/>
            </a:pPr>
            <a:r>
              <a:rPr lang="he-IL" sz="4000" b="1" dirty="0" smtClean="0">
                <a:solidFill>
                  <a:srgbClr val="FF0000"/>
                </a:solidFill>
              </a:rPr>
              <a:t> </a:t>
            </a:r>
            <a:r>
              <a:rPr lang="he-IL" sz="2800" b="1" dirty="0" smtClean="0">
                <a:solidFill>
                  <a:srgbClr val="FF0000"/>
                </a:solidFill>
              </a:rPr>
              <a:t>נסה בכל יום לחשוב על פעולה שעשית .</a:t>
            </a:r>
          </a:p>
          <a:p>
            <a:pPr marL="0" indent="0" eaLnBrk="1" hangingPunct="1">
              <a:buNone/>
            </a:pPr>
            <a:endParaRPr lang="he-IL" sz="2800" b="1" dirty="0" smtClean="0">
              <a:solidFill>
                <a:srgbClr val="FF0000"/>
              </a:solidFill>
            </a:endParaRPr>
          </a:p>
          <a:p>
            <a:pPr marL="0" indent="0" eaLnBrk="1" hangingPunct="1">
              <a:buNone/>
            </a:pPr>
            <a:r>
              <a:rPr lang="he-IL" sz="2800" b="1" dirty="0" smtClean="0">
                <a:solidFill>
                  <a:srgbClr val="FF0000"/>
                </a:solidFill>
              </a:rPr>
              <a:t> - מה היתה הפעולה שנעשתה? </a:t>
            </a:r>
            <a:r>
              <a:rPr lang="he-IL" sz="1800" b="1" dirty="0" smtClean="0">
                <a:solidFill>
                  <a:srgbClr val="FF0000"/>
                </a:solidFill>
              </a:rPr>
              <a:t>(האמצעי)</a:t>
            </a:r>
          </a:p>
          <a:p>
            <a:pPr marL="0" indent="0" eaLnBrk="1" hangingPunct="1">
              <a:buFontTx/>
              <a:buChar char="-"/>
            </a:pPr>
            <a:r>
              <a:rPr lang="he-IL" sz="2800" b="1" dirty="0" smtClean="0">
                <a:solidFill>
                  <a:srgbClr val="FF0000"/>
                </a:solidFill>
              </a:rPr>
              <a:t>  מה הייתה המטרה? </a:t>
            </a:r>
            <a:r>
              <a:rPr lang="he-IL" sz="1800" b="1" dirty="0" smtClean="0">
                <a:solidFill>
                  <a:srgbClr val="FF0000"/>
                </a:solidFill>
              </a:rPr>
              <a:t>(בריחה מסבל או הוספת תענוג)</a:t>
            </a:r>
          </a:p>
          <a:p>
            <a:pPr marL="0" indent="0" eaLnBrk="1" hangingPunct="1">
              <a:buFontTx/>
              <a:buChar char="-"/>
            </a:pPr>
            <a:r>
              <a:rPr lang="he-IL" sz="2800" b="1" dirty="0" smtClean="0">
                <a:solidFill>
                  <a:srgbClr val="FF0000"/>
                </a:solidFill>
              </a:rPr>
              <a:t> באיזו מדרגה המטרה? </a:t>
            </a:r>
            <a:r>
              <a:rPr lang="he-IL" sz="1800" b="1" dirty="0" smtClean="0">
                <a:solidFill>
                  <a:srgbClr val="FF0000"/>
                </a:solidFill>
              </a:rPr>
              <a:t>(היעזר במפת מדרגות הרצון)</a:t>
            </a:r>
          </a:p>
          <a:p>
            <a:pPr marL="0" indent="0" eaLnBrk="1" hangingPunct="1">
              <a:buFontTx/>
              <a:buChar char="-"/>
            </a:pPr>
            <a:endParaRPr lang="he-IL" b="1" dirty="0" smtClean="0">
              <a:solidFill>
                <a:srgbClr val="FF0000"/>
              </a:solidFill>
            </a:endParaRPr>
          </a:p>
          <a:p>
            <a:pPr marL="0" indent="0" eaLnBrk="1" hangingPunct="1">
              <a:buFontTx/>
              <a:buChar char="-"/>
            </a:pPr>
            <a:endParaRPr lang="he-IL" b="1" dirty="0" smtClean="0">
              <a:solidFill>
                <a:srgbClr val="FF0000"/>
              </a:solidFill>
            </a:endParaRPr>
          </a:p>
        </p:txBody>
      </p:sp>
      <p:pic>
        <p:nvPicPr>
          <p:cNvPr id="5125" name="Picture 2" descr="TaxPrep2_tnb">
            <a:hlinkClick r:id="rId2"/>
          </p:cNvPr>
          <p:cNvPicPr>
            <a:picLocks noChangeAspect="1" noChangeArrowheads="1"/>
          </p:cNvPicPr>
          <p:nvPr/>
        </p:nvPicPr>
        <p:blipFill>
          <a:blip r:embed="rId3" cstate="print"/>
          <a:srcRect/>
          <a:stretch>
            <a:fillRect/>
          </a:stretch>
        </p:blipFill>
        <p:spPr bwMode="auto">
          <a:xfrm>
            <a:off x="179513" y="1707654"/>
            <a:ext cx="259228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2411760" y="1779662"/>
            <a:ext cx="6408712" cy="369332"/>
          </a:xfrm>
          <a:prstGeom prst="rect">
            <a:avLst/>
          </a:prstGeom>
          <a:noFill/>
        </p:spPr>
        <p:txBody>
          <a:bodyPr wrap="square" rtlCol="1">
            <a:spAutoFit/>
          </a:bodyPr>
          <a:lstStyle/>
          <a:p>
            <a:r>
              <a:rPr lang="he-IL" dirty="0" smtClean="0"/>
              <a:t> </a:t>
            </a:r>
            <a:endParaRPr lang="he-IL" dirty="0"/>
          </a:p>
        </p:txBody>
      </p:sp>
      <p:graphicFrame>
        <p:nvGraphicFramePr>
          <p:cNvPr id="9" name="Table 8"/>
          <p:cNvGraphicFramePr>
            <a:graphicFrameLocks noGrp="1"/>
          </p:cNvGraphicFramePr>
          <p:nvPr/>
        </p:nvGraphicFramePr>
        <p:xfrm>
          <a:off x="251520" y="1203598"/>
          <a:ext cx="8723784" cy="3057844"/>
        </p:xfrm>
        <a:graphic>
          <a:graphicData uri="http://schemas.openxmlformats.org/drawingml/2006/table">
            <a:tbl>
              <a:tblPr rtl="1" firstRow="1" bandRow="1">
                <a:tableStyleId>{5C22544A-7EE6-4342-B048-85BDC9FD1C3A}</a:tableStyleId>
              </a:tblPr>
              <a:tblGrid>
                <a:gridCol w="3392116"/>
                <a:gridCol w="5331668"/>
              </a:tblGrid>
              <a:tr h="936104">
                <a:tc>
                  <a:txBody>
                    <a:bodyPr/>
                    <a:lstStyle/>
                    <a:p>
                      <a:pPr rtl="1"/>
                      <a:r>
                        <a:rPr lang="he-IL" dirty="0" smtClean="0">
                          <a:solidFill>
                            <a:srgbClr val="FF0000"/>
                          </a:solidFill>
                        </a:rPr>
                        <a:t>מצוות עשה – ותר על נוחות קום ותעשה את הדבר הנכון. (טעמו וראו כי טוב השם)</a:t>
                      </a:r>
                      <a:endParaRPr lang="he-IL" dirty="0">
                        <a:solidFill>
                          <a:srgbClr val="FF0000"/>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b="1" kern="1200" dirty="0" smtClean="0">
                          <a:solidFill>
                            <a:srgbClr val="FF0000"/>
                          </a:solidFill>
                          <a:latin typeface="+mn-lt"/>
                          <a:ea typeface="+mn-ea"/>
                          <a:cs typeface="+mn-cs"/>
                        </a:rPr>
                        <a:t>מצוות אל תעשה - </a:t>
                      </a:r>
                      <a:r>
                        <a:rPr lang="he-IL" sz="1800" dirty="0" smtClean="0">
                          <a:solidFill>
                            <a:srgbClr val="FF0000"/>
                          </a:solidFill>
                        </a:rPr>
                        <a:t>למרות היצר, פתח שליטה עצמית ויכולת לדחות סיפוקים</a:t>
                      </a:r>
                      <a:r>
                        <a:rPr lang="he-IL" sz="1800" baseline="0" dirty="0" smtClean="0">
                          <a:solidFill>
                            <a:srgbClr val="FF0000"/>
                          </a:solidFill>
                        </a:rPr>
                        <a:t> ו</a:t>
                      </a:r>
                      <a:r>
                        <a:rPr lang="he-IL" sz="1800" dirty="0" smtClean="0">
                          <a:solidFill>
                            <a:srgbClr val="FF0000"/>
                          </a:solidFill>
                        </a:rPr>
                        <a:t>אל תעשה דברים, שיורידו אותך.</a:t>
                      </a:r>
                      <a:endParaRPr lang="he-IL" sz="1800" b="1" kern="1200" dirty="0" smtClean="0">
                        <a:solidFill>
                          <a:srgbClr val="FF0000"/>
                        </a:solidFill>
                        <a:latin typeface="+mn-lt"/>
                        <a:ea typeface="+mn-ea"/>
                        <a:cs typeface="+mn-cs"/>
                      </a:endParaRPr>
                    </a:p>
                  </a:txBody>
                  <a:tcPr/>
                </a:tc>
              </a:tr>
              <a:tr h="119775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t>מצוות עשה של התורה מכוונות אותנו להעדפת הרצונות הגבוהים הנפשיים חברתיים,</a:t>
                      </a:r>
                      <a:r>
                        <a:rPr lang="he-IL" sz="1600" baseline="0" dirty="0" smtClean="0"/>
                        <a:t> על פני הרצונות הנמוכים של הנאות גוף וקניין.</a:t>
                      </a:r>
                      <a:endParaRPr lang="he-IL" sz="16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t>עקב המורכבות של האדם והבריאה וכתוצאה</a:t>
                      </a:r>
                      <a:r>
                        <a:rPr lang="he-IL" sz="1600" baseline="0" dirty="0" smtClean="0"/>
                        <a:t> מהיצר הטבעי השולט באדם, ועקב קוצר הראות של האדם וחוסר היכולת לראות הקשרים, יש חשבונות שהאדם מתקשה בהם. לעיתים הוא לא רואה את הקשר בין העשיה או אי העשיה ובין הנזק העתידי</a:t>
                      </a:r>
                      <a:endParaRPr lang="he-IL" sz="1600" dirty="0"/>
                    </a:p>
                  </a:txBody>
                  <a:tcPr/>
                </a:tc>
              </a:tr>
              <a:tr h="923984">
                <a:tc>
                  <a:txBody>
                    <a:bodyPr/>
                    <a:lstStyle/>
                    <a:p>
                      <a:pPr rtl="1"/>
                      <a:r>
                        <a:rPr lang="he-IL" sz="1600" b="1" i="1" dirty="0" smtClean="0"/>
                        <a:t>כִּי תִרְאֶה</a:t>
                      </a:r>
                      <a:r>
                        <a:rPr lang="he-IL" sz="1600" dirty="0" smtClean="0"/>
                        <a:t> חֲמוֹר שֹׂנַאֲךָ רֹבֵץ תַּחַת מַשָּׂאוֹ וְחָדַלְתָּ מֵעֲזֹב לוֹ עָזֹב תַּעֲזֹב עִמּוֹ. מצוות מעשר,</a:t>
                      </a:r>
                      <a:r>
                        <a:rPr lang="he-IL" sz="1600" baseline="0" dirty="0" smtClean="0"/>
                        <a:t> מצוות שמיטה. </a:t>
                      </a:r>
                      <a:endParaRPr lang="he-IL" sz="16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t>לא תיקום ולא תיטור, לא תנאף, דיני</a:t>
                      </a:r>
                      <a:r>
                        <a:rPr lang="he-IL" sz="1600" baseline="0" dirty="0" smtClean="0"/>
                        <a:t> כשרות , ודיני טהרה.</a:t>
                      </a:r>
                      <a:endParaRPr lang="he-IL" sz="1600" dirty="0" smtClean="0"/>
                    </a:p>
                    <a:p>
                      <a:pPr rtl="1"/>
                      <a:endParaRPr lang="he-IL" sz="1600" dirty="0"/>
                    </a:p>
                  </a:txBody>
                  <a:tcPr/>
                </a:tc>
              </a:tr>
            </a:tbl>
          </a:graphicData>
        </a:graphic>
      </p:graphicFrame>
      <p:sp>
        <p:nvSpPr>
          <p:cNvPr id="8" name="TextBox 7"/>
          <p:cNvSpPr txBox="1"/>
          <p:nvPr/>
        </p:nvSpPr>
        <p:spPr>
          <a:xfrm>
            <a:off x="0" y="699542"/>
            <a:ext cx="9144000" cy="523220"/>
          </a:xfrm>
          <a:prstGeom prst="rect">
            <a:avLst/>
          </a:prstGeom>
          <a:noFill/>
        </p:spPr>
        <p:txBody>
          <a:bodyPr wrap="square" rtlCol="1">
            <a:spAutoFit/>
          </a:bodyPr>
          <a:lstStyle/>
          <a:p>
            <a:r>
              <a:rPr lang="he-IL" sz="1200" b="1" dirty="0" smtClean="0"/>
              <a:t>שקף אופציונלי - </a:t>
            </a:r>
            <a:r>
              <a:rPr lang="he-IL" sz="2800" b="1" dirty="0" smtClean="0"/>
              <a:t>יש חשבונות שהרצון מתקשה בעריכתם –תורה ומצוות </a:t>
            </a:r>
            <a:endParaRPr lang="he-IL" sz="28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11760" y="1779662"/>
            <a:ext cx="6408712" cy="369332"/>
          </a:xfrm>
          <a:prstGeom prst="rect">
            <a:avLst/>
          </a:prstGeom>
          <a:noFill/>
        </p:spPr>
        <p:txBody>
          <a:bodyPr wrap="square" rtlCol="1">
            <a:spAutoFit/>
          </a:bodyPr>
          <a:lstStyle/>
          <a:p>
            <a:r>
              <a:rPr lang="he-IL" dirty="0" smtClean="0"/>
              <a:t> </a:t>
            </a:r>
            <a:endParaRPr lang="he-IL" dirty="0"/>
          </a:p>
        </p:txBody>
      </p:sp>
      <p:graphicFrame>
        <p:nvGraphicFramePr>
          <p:cNvPr id="9" name="Table 8"/>
          <p:cNvGraphicFramePr>
            <a:graphicFrameLocks noGrp="1"/>
          </p:cNvGraphicFramePr>
          <p:nvPr/>
        </p:nvGraphicFramePr>
        <p:xfrm>
          <a:off x="251520" y="1203599"/>
          <a:ext cx="8723784" cy="3312366"/>
        </p:xfrm>
        <a:graphic>
          <a:graphicData uri="http://schemas.openxmlformats.org/drawingml/2006/table">
            <a:tbl>
              <a:tblPr rtl="1" firstRow="1" bandRow="1">
                <a:tableStyleId>{5C22544A-7EE6-4342-B048-85BDC9FD1C3A}</a:tableStyleId>
              </a:tblPr>
              <a:tblGrid>
                <a:gridCol w="2152812"/>
                <a:gridCol w="6570972"/>
              </a:tblGrid>
              <a:tr h="624026">
                <a:tc>
                  <a:txBody>
                    <a:bodyPr/>
                    <a:lstStyle/>
                    <a:p>
                      <a:pPr rtl="1"/>
                      <a:r>
                        <a:rPr lang="he-IL" dirty="0" smtClean="0">
                          <a:solidFill>
                            <a:srgbClr val="FF0000"/>
                          </a:solidFill>
                        </a:rPr>
                        <a:t>סרט / שקף</a:t>
                      </a:r>
                      <a:endParaRPr lang="he-IL" dirty="0">
                        <a:solidFill>
                          <a:srgbClr val="FF0000"/>
                        </a:solidFill>
                      </a:endParaRPr>
                    </a:p>
                  </a:txBody>
                  <a:tcPr/>
                </a:tc>
                <a:tc>
                  <a:txBody>
                    <a:bodyPr/>
                    <a:lstStyle/>
                    <a:p>
                      <a:pPr marL="0" algn="r" defTabSz="914400" rtl="1" eaLnBrk="1" latinLnBrk="0" hangingPunct="1"/>
                      <a:r>
                        <a:rPr lang="he-IL" sz="1800" b="1" kern="1200" dirty="0" smtClean="0">
                          <a:solidFill>
                            <a:srgbClr val="FF0000"/>
                          </a:solidFill>
                          <a:latin typeface="+mn-lt"/>
                          <a:ea typeface="+mn-ea"/>
                          <a:cs typeface="+mn-cs"/>
                        </a:rPr>
                        <a:t>הערות</a:t>
                      </a:r>
                    </a:p>
                  </a:txBody>
                  <a:tcPr/>
                </a:tc>
              </a:tr>
              <a:tr h="424749">
                <a:tc>
                  <a:txBody>
                    <a:bodyPr/>
                    <a:lstStyle/>
                    <a:p>
                      <a:pPr rtl="1"/>
                      <a:r>
                        <a:rPr lang="he-IL" sz="1600" dirty="0" smtClean="0"/>
                        <a:t>אליס בארץ הפלאות</a:t>
                      </a:r>
                      <a:endParaRPr lang="he-IL" sz="1600" dirty="0"/>
                    </a:p>
                  </a:txBody>
                  <a:tcPr/>
                </a:tc>
                <a:tc>
                  <a:txBody>
                    <a:bodyPr/>
                    <a:lstStyle/>
                    <a:p>
                      <a:pPr rtl="1"/>
                      <a:r>
                        <a:rPr lang="he-IL" sz="1600" dirty="0" smtClean="0"/>
                        <a:t>חשבון פשוט</a:t>
                      </a:r>
                      <a:r>
                        <a:rPr lang="en-US" sz="1600" dirty="0" smtClean="0"/>
                        <a:t>: </a:t>
                      </a:r>
                      <a:r>
                        <a:rPr lang="he-IL" sz="1600" dirty="0" smtClean="0"/>
                        <a:t> המטרה והמחיר ידועים</a:t>
                      </a:r>
                      <a:endParaRPr lang="he-IL" sz="1600" dirty="0"/>
                    </a:p>
                  </a:txBody>
                  <a:tcPr/>
                </a:tc>
              </a:tr>
              <a:tr h="564595">
                <a:tc>
                  <a:txBody>
                    <a:bodyPr/>
                    <a:lstStyle/>
                    <a:p>
                      <a:pPr rtl="1"/>
                      <a:r>
                        <a:rPr lang="he-IL" sz="1600" dirty="0" smtClean="0"/>
                        <a:t>סרט דומינו</a:t>
                      </a:r>
                      <a:endParaRPr lang="he-IL" sz="1600" dirty="0"/>
                    </a:p>
                  </a:txBody>
                  <a:tcPr/>
                </a:tc>
                <a:tc>
                  <a:txBody>
                    <a:bodyPr/>
                    <a:lstStyle/>
                    <a:p>
                      <a:pPr rtl="1"/>
                      <a:r>
                        <a:rPr lang="he-IL" sz="1600" dirty="0" smtClean="0"/>
                        <a:t>משקף</a:t>
                      </a:r>
                      <a:r>
                        <a:rPr lang="he-IL" sz="1600" baseline="0" dirty="0" smtClean="0"/>
                        <a:t> תהליכים רבים בחיים. השקעה מרובה לטובת עונג קצר טווח</a:t>
                      </a:r>
                      <a:endParaRPr lang="he-IL" sz="1600" dirty="0"/>
                    </a:p>
                  </a:txBody>
                  <a:tcPr/>
                </a:tc>
              </a:tr>
              <a:tr h="424749">
                <a:tc>
                  <a:txBody>
                    <a:bodyPr/>
                    <a:lstStyle/>
                    <a:p>
                      <a:pPr rtl="1"/>
                      <a:r>
                        <a:rPr lang="he-IL" sz="1600" dirty="0" smtClean="0"/>
                        <a:t>סרט המדרגות</a:t>
                      </a:r>
                      <a:endParaRPr lang="he-IL" sz="1600" dirty="0"/>
                    </a:p>
                  </a:txBody>
                  <a:tcPr/>
                </a:tc>
                <a:tc>
                  <a:txBody>
                    <a:bodyPr/>
                    <a:lstStyle/>
                    <a:p>
                      <a:pPr rtl="1"/>
                      <a:r>
                        <a:rPr lang="he-IL" sz="1600" dirty="0" smtClean="0"/>
                        <a:t>הציפיה להנאה גוברת על נוחות</a:t>
                      </a:r>
                      <a:r>
                        <a:rPr lang="he-IL" sz="1600" baseline="0" dirty="0" smtClean="0"/>
                        <a:t> וגורמת לשינוי פעולות</a:t>
                      </a:r>
                      <a:r>
                        <a:rPr lang="he-IL" sz="1600" baseline="0" dirty="0" smtClean="0"/>
                        <a:t>.(</a:t>
                      </a:r>
                      <a:r>
                        <a:rPr lang="he-IL" sz="1400" baseline="0" dirty="0" smtClean="0"/>
                        <a:t>עומד בבסיס </a:t>
                      </a:r>
                      <a:r>
                        <a:rPr lang="he-IL" sz="1400" baseline="0" dirty="0" smtClean="0"/>
                        <a:t>הפיתוי והשיווק)</a:t>
                      </a:r>
                      <a:endParaRPr lang="he-IL" sz="1400" dirty="0"/>
                    </a:p>
                  </a:txBody>
                  <a:tcPr/>
                </a:tc>
              </a:tr>
              <a:tr h="424749">
                <a:tc>
                  <a:txBody>
                    <a:bodyPr/>
                    <a:lstStyle/>
                    <a:p>
                      <a:pPr rtl="1"/>
                      <a:r>
                        <a:rPr lang="he-IL" sz="1600" dirty="0" smtClean="0"/>
                        <a:t>מבחן המרשמלו</a:t>
                      </a:r>
                      <a:endParaRPr lang="he-IL" sz="1600" dirty="0"/>
                    </a:p>
                  </a:txBody>
                  <a:tcPr/>
                </a:tc>
                <a:tc>
                  <a:txBody>
                    <a:bodyPr/>
                    <a:lstStyle/>
                    <a:p>
                      <a:pPr rtl="1"/>
                      <a:r>
                        <a:rPr lang="he-IL" sz="1600" dirty="0" smtClean="0"/>
                        <a:t>המחיר</a:t>
                      </a:r>
                      <a:r>
                        <a:rPr lang="he-IL" sz="1600" baseline="0" dirty="0" smtClean="0"/>
                        <a:t> טמון בהימנעות מעשייה.</a:t>
                      </a:r>
                      <a:endParaRPr lang="he-IL" sz="1600" dirty="0"/>
                    </a:p>
                  </a:txBody>
                  <a:tcPr/>
                </a:tc>
              </a:tr>
              <a:tr h="424749">
                <a:tc>
                  <a:txBody>
                    <a:bodyPr/>
                    <a:lstStyle/>
                    <a:p>
                      <a:pPr rtl="1"/>
                      <a:r>
                        <a:rPr lang="he-IL" sz="1600" dirty="0" smtClean="0"/>
                        <a:t>סרטון</a:t>
                      </a:r>
                      <a:r>
                        <a:rPr lang="he-IL" sz="1600" baseline="0" dirty="0" smtClean="0"/>
                        <a:t> היסח הדעת</a:t>
                      </a:r>
                      <a:endParaRPr lang="he-IL" sz="1600" dirty="0"/>
                    </a:p>
                  </a:txBody>
                  <a:tcPr/>
                </a:tc>
                <a:tc>
                  <a:txBody>
                    <a:bodyPr/>
                    <a:lstStyle/>
                    <a:p>
                      <a:pPr rtl="1"/>
                      <a:r>
                        <a:rPr lang="he-IL" sz="1600" dirty="0" smtClean="0"/>
                        <a:t>העונג מציאותי וברור. את הנזק העצום ניתן לדמיין. דגם של עבירה</a:t>
                      </a:r>
                      <a:endParaRPr lang="he-IL" sz="1600" dirty="0"/>
                    </a:p>
                  </a:txBody>
                  <a:tcPr/>
                </a:tc>
              </a:tr>
              <a:tr h="424749">
                <a:tc>
                  <a:txBody>
                    <a:bodyPr/>
                    <a:lstStyle/>
                    <a:p>
                      <a:pPr rtl="1"/>
                      <a:r>
                        <a:rPr lang="he-IL" sz="1600" dirty="0" smtClean="0"/>
                        <a:t>אכילה - השמנה</a:t>
                      </a:r>
                      <a:endParaRPr lang="he-IL" sz="1600" dirty="0"/>
                    </a:p>
                  </a:txBody>
                  <a:tcPr/>
                </a:tc>
                <a:tc>
                  <a:txBody>
                    <a:bodyPr/>
                    <a:lstStyle/>
                    <a:p>
                      <a:pPr rtl="1"/>
                      <a:r>
                        <a:rPr lang="he-IL" sz="1600" dirty="0" smtClean="0"/>
                        <a:t> העונג מציאותי וברור. את הנזק העצום ניתן לדמיין. דגם של עבירה</a:t>
                      </a:r>
                      <a:endParaRPr lang="he-IL" sz="1600" dirty="0"/>
                    </a:p>
                  </a:txBody>
                  <a:tcPr/>
                </a:tc>
              </a:tr>
            </a:tbl>
          </a:graphicData>
        </a:graphic>
      </p:graphicFrame>
      <p:sp>
        <p:nvSpPr>
          <p:cNvPr id="8" name="TextBox 7"/>
          <p:cNvSpPr txBox="1"/>
          <p:nvPr/>
        </p:nvSpPr>
        <p:spPr>
          <a:xfrm>
            <a:off x="0" y="699542"/>
            <a:ext cx="8856984" cy="523220"/>
          </a:xfrm>
          <a:prstGeom prst="rect">
            <a:avLst/>
          </a:prstGeom>
          <a:noFill/>
        </p:spPr>
        <p:txBody>
          <a:bodyPr wrap="square" rtlCol="1">
            <a:spAutoFit/>
          </a:bodyPr>
          <a:lstStyle/>
          <a:p>
            <a:r>
              <a:rPr lang="he-IL" sz="2800" b="1" dirty="0" smtClean="0"/>
              <a:t>סיכום שקפים וסרטונים-דוגמאות לחשבונות שונים של הרצון</a:t>
            </a:r>
            <a:endParaRPr lang="he-IL"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11617" name="Rectangle 1"/>
          <p:cNvSpPr>
            <a:spLocks noChangeArrowheads="1"/>
          </p:cNvSpPr>
          <p:nvPr/>
        </p:nvSpPr>
        <p:spPr bwMode="auto">
          <a:xfrm>
            <a:off x="0" y="1491630"/>
            <a:ext cx="9144000" cy="892552"/>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algn="ct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"אין אדם עובר עבירה אלא אם כן נכנסה בו רוח שטות  "</a:t>
            </a:r>
          </a:p>
          <a:p>
            <a:pPr algn="ctr" eaLnBrk="0" hangingPunct="0">
              <a:defRPr/>
            </a:pPr>
            <a:r>
              <a:rPr lang="he-IL" sz="2000" b="1" i="1" dirty="0" smtClean="0">
                <a:solidFill>
                  <a:srgbClr val="002060"/>
                </a:solidFill>
                <a:latin typeface="Times New Roman" pitchFamily="18" charset="0"/>
                <a:ea typeface="Calibri" pitchFamily="34" charset="0"/>
                <a:cs typeface="Times New Roman" pitchFamily="18" charset="0"/>
              </a:rPr>
              <a:t> </a:t>
            </a:r>
            <a:r>
              <a:rPr lang="he-IL" sz="2000" b="1" dirty="0" smtClean="0">
                <a:solidFill>
                  <a:srgbClr val="002060"/>
                </a:solidFill>
                <a:latin typeface="Times New Roman" pitchFamily="18" charset="0"/>
                <a:ea typeface="Calibri" pitchFamily="34" charset="0"/>
                <a:cs typeface="Times New Roman" pitchFamily="18" charset="0"/>
              </a:rPr>
              <a:t>(מסכת סוטה ג' – חוברת לתלמיד עמ' 25)</a:t>
            </a:r>
            <a:endParaRPr lang="he-IL" sz="2000" dirty="0">
              <a:solidFill>
                <a:srgbClr val="002060"/>
              </a:solidFill>
              <a:latin typeface="Times New Roman" pitchFamily="18" charset="0"/>
              <a:cs typeface="Times New Roman" pitchFamily="18" charset="0"/>
            </a:endParaRPr>
          </a:p>
        </p:txBody>
      </p:sp>
      <p:sp>
        <p:nvSpPr>
          <p:cNvPr id="5" name="TextBox 4"/>
          <p:cNvSpPr txBox="1"/>
          <p:nvPr/>
        </p:nvSpPr>
        <p:spPr>
          <a:xfrm>
            <a:off x="2051720" y="2859782"/>
            <a:ext cx="6912768" cy="1477328"/>
          </a:xfrm>
          <a:prstGeom prst="rect">
            <a:avLst/>
          </a:prstGeom>
          <a:noFill/>
        </p:spPr>
        <p:txBody>
          <a:bodyPr wrap="square" rtlCol="1">
            <a:spAutoFit/>
          </a:bodyPr>
          <a:lstStyle/>
          <a:p>
            <a:r>
              <a:rPr lang="he-IL" b="1" dirty="0" smtClean="0">
                <a:solidFill>
                  <a:srgbClr val="FF0000"/>
                </a:solidFill>
              </a:rPr>
              <a:t>על איזה שטות מדובר?</a:t>
            </a:r>
          </a:p>
          <a:p>
            <a:endParaRPr lang="he-IL" b="1" dirty="0" smtClean="0">
              <a:solidFill>
                <a:srgbClr val="FF0000"/>
              </a:solidFill>
            </a:endParaRPr>
          </a:p>
          <a:p>
            <a:r>
              <a:rPr lang="he-IL" b="1" dirty="0" smtClean="0">
                <a:solidFill>
                  <a:srgbClr val="FF0000"/>
                </a:solidFill>
              </a:rPr>
              <a:t>מה צריך לשנות במחשבה כדי לא ליפול לידי עבירה?</a:t>
            </a:r>
          </a:p>
          <a:p>
            <a:endParaRPr lang="he-IL" b="1" dirty="0" smtClean="0">
              <a:solidFill>
                <a:srgbClr val="FF0000"/>
              </a:solidFill>
            </a:endParaRPr>
          </a:p>
          <a:p>
            <a:r>
              <a:rPr lang="he-IL" b="1" dirty="0" smtClean="0">
                <a:solidFill>
                  <a:srgbClr val="FF0000"/>
                </a:solidFill>
              </a:rPr>
              <a:t>מהו סוד השליטה של האדם על היצר הרע הגורם לו לעשות עבירות?</a:t>
            </a:r>
            <a:endParaRPr lang="he-IL"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4" name="Rectangle 1"/>
          <p:cNvSpPr>
            <a:spLocks noChangeArrowheads="1"/>
          </p:cNvSpPr>
          <p:nvPr/>
        </p:nvSpPr>
        <p:spPr bwMode="auto">
          <a:xfrm>
            <a:off x="0" y="1635646"/>
            <a:ext cx="9144000" cy="2862322"/>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algn="ct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"לעתיד לבוא מביאו הקב"ה ליצר הרע ושוחטו בפני הצדיקים ובפני הרשעים. צדיקים נדמה להם כהר גבוה ורשעים נדמה להם כחוט השערה. הללו בוכין והללו בוכין. צדיקים בוכין ואומרים: היאך יכולנו לכבוש הר גבוה כזה, ורשעים בוכין ואומרים: היאך לא יכולנו לכבוש את חוט השערה הזה  "</a:t>
            </a:r>
          </a:p>
          <a:p>
            <a:pPr algn="ctr" eaLnBrk="0" hangingPunct="0">
              <a:defRPr/>
            </a:pPr>
            <a:r>
              <a:rPr lang="he-IL" sz="2000" b="1" i="1" dirty="0" smtClean="0">
                <a:solidFill>
                  <a:srgbClr val="002060"/>
                </a:solidFill>
                <a:latin typeface="Times New Roman" pitchFamily="18" charset="0"/>
                <a:ea typeface="Calibri" pitchFamily="34" charset="0"/>
                <a:cs typeface="Times New Roman" pitchFamily="18" charset="0"/>
              </a:rPr>
              <a:t> </a:t>
            </a:r>
            <a:r>
              <a:rPr lang="he-IL" sz="2000" b="1" dirty="0" smtClean="0">
                <a:solidFill>
                  <a:srgbClr val="002060"/>
                </a:solidFill>
                <a:latin typeface="Times New Roman" pitchFamily="18" charset="0"/>
                <a:ea typeface="Calibri" pitchFamily="34" charset="0"/>
                <a:cs typeface="Times New Roman" pitchFamily="18" charset="0"/>
              </a:rPr>
              <a:t>(תלמוד בבלי מסכת סוכה נב א' – חוברת לתלמיד עמ' 25)</a:t>
            </a:r>
            <a:endParaRPr lang="he-IL" sz="2000" dirty="0">
              <a:solidFill>
                <a:srgbClr val="002060"/>
              </a:solidFill>
              <a:latin typeface="Times New Roman" pitchFamily="18" charset="0"/>
              <a:cs typeface="Times New Roman" pitchFamily="18" charset="0"/>
            </a:endParaRPr>
          </a:p>
        </p:txBody>
      </p:sp>
      <p:sp>
        <p:nvSpPr>
          <p:cNvPr id="5" name="TextBox 4"/>
          <p:cNvSpPr txBox="1"/>
          <p:nvPr/>
        </p:nvSpPr>
        <p:spPr>
          <a:xfrm>
            <a:off x="0" y="987574"/>
            <a:ext cx="9144000" cy="584775"/>
          </a:xfrm>
          <a:prstGeom prst="rect">
            <a:avLst/>
          </a:prstGeom>
          <a:noFill/>
        </p:spPr>
        <p:txBody>
          <a:bodyPr wrap="square" rtlCol="1">
            <a:spAutoFit/>
          </a:bodyPr>
          <a:lstStyle/>
          <a:p>
            <a:pPr algn="ctr"/>
            <a:r>
              <a:rPr lang="he-IL" sz="3200" b="1" dirty="0" smtClean="0">
                <a:solidFill>
                  <a:srgbClr val="FF0000"/>
                </a:solidFill>
              </a:rPr>
              <a:t>עוצמת היצר הרע  - מאבק האדם ביצר הרע שבקרבו </a:t>
            </a:r>
            <a:endParaRPr lang="he-IL" sz="32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opoftheworld"/>
          <p:cNvPicPr>
            <a:picLocks noChangeAspect="1" noChangeArrowheads="1"/>
          </p:cNvPicPr>
          <p:nvPr/>
        </p:nvPicPr>
        <p:blipFill>
          <a:blip r:embed="rId2" cstate="print"/>
          <a:srcRect/>
          <a:stretch>
            <a:fillRect/>
          </a:stretch>
        </p:blipFill>
        <p:spPr bwMode="auto">
          <a:xfrm>
            <a:off x="0" y="0"/>
            <a:ext cx="9144000" cy="5144691"/>
          </a:xfrm>
          <a:prstGeom prst="rect">
            <a:avLst/>
          </a:prstGeom>
          <a:noFill/>
          <a:ln w="9525">
            <a:noFill/>
            <a:miter lim="800000"/>
            <a:headEnd/>
            <a:tailEnd/>
          </a:ln>
        </p:spPr>
      </p:pic>
      <p:sp>
        <p:nvSpPr>
          <p:cNvPr id="3" name="Rectangle 1"/>
          <p:cNvSpPr>
            <a:spLocks noChangeArrowheads="1"/>
          </p:cNvSpPr>
          <p:nvPr/>
        </p:nvSpPr>
        <p:spPr bwMode="auto">
          <a:xfrm>
            <a:off x="0" y="0"/>
            <a:ext cx="9144000" cy="1384995"/>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algn="ct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a:t>
            </a:r>
            <a:r>
              <a:rPr lang="he-IL" sz="3200" dirty="0" smtClean="0"/>
              <a:t> </a:t>
            </a:r>
            <a:r>
              <a:rPr lang="he-IL" sz="3200" b="1" i="1" dirty="0" smtClean="0">
                <a:solidFill>
                  <a:srgbClr val="002060"/>
                </a:solidFill>
                <a:latin typeface="Times New Roman" pitchFamily="18" charset="0"/>
                <a:ea typeface="Calibri" pitchFamily="34" charset="0"/>
                <a:cs typeface="Times New Roman" pitchFamily="18" charset="0"/>
              </a:rPr>
              <a:t>בן הא הא אומר: לפום צערא אגרא  "</a:t>
            </a:r>
          </a:p>
          <a:p>
            <a:pPr algn="ct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(השכר הוא לפי המאמץ)</a:t>
            </a:r>
          </a:p>
          <a:p>
            <a:pPr algn="ctr" eaLnBrk="0" hangingPunct="0">
              <a:defRPr/>
            </a:pPr>
            <a:r>
              <a:rPr lang="he-IL" sz="2000" b="1" i="1" dirty="0" smtClean="0">
                <a:solidFill>
                  <a:srgbClr val="002060"/>
                </a:solidFill>
                <a:latin typeface="Times New Roman" pitchFamily="18" charset="0"/>
                <a:ea typeface="Calibri" pitchFamily="34" charset="0"/>
                <a:cs typeface="Times New Roman" pitchFamily="18" charset="0"/>
              </a:rPr>
              <a:t> </a:t>
            </a:r>
            <a:r>
              <a:rPr lang="he-IL" sz="2000" b="1" dirty="0" smtClean="0">
                <a:solidFill>
                  <a:srgbClr val="002060"/>
                </a:solidFill>
                <a:latin typeface="Times New Roman" pitchFamily="18" charset="0"/>
                <a:ea typeface="Calibri" pitchFamily="34" charset="0"/>
                <a:cs typeface="Times New Roman" pitchFamily="18" charset="0"/>
              </a:rPr>
              <a:t>(משנה מסכת אבות ה כג – חוברת לתלמיד עמ' 25)</a:t>
            </a:r>
            <a:endParaRPr lang="he-IL"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688181"/>
            <a:ext cx="8229600" cy="443409"/>
          </a:xfrm>
        </p:spPr>
        <p:txBody>
          <a:bodyPr/>
          <a:lstStyle/>
          <a:p>
            <a:r>
              <a:rPr lang="he-IL" sz="3600" b="1" dirty="0" smtClean="0">
                <a:solidFill>
                  <a:srgbClr val="002060"/>
                </a:solidFill>
              </a:rPr>
              <a:t>סיכום שיעור: החשבון שמבצע הרצון</a:t>
            </a:r>
            <a:endParaRPr lang="en-US" sz="3600" b="1" dirty="0" smtClean="0">
              <a:solidFill>
                <a:srgbClr val="002060"/>
              </a:solidFill>
            </a:endParaRPr>
          </a:p>
        </p:txBody>
      </p:sp>
      <p:sp>
        <p:nvSpPr>
          <p:cNvPr id="47107" name="Rectangle 3"/>
          <p:cNvSpPr>
            <a:spLocks noGrp="1" noChangeArrowheads="1"/>
          </p:cNvSpPr>
          <p:nvPr>
            <p:ph type="body" idx="4294967295"/>
          </p:nvPr>
        </p:nvSpPr>
        <p:spPr>
          <a:xfrm>
            <a:off x="0" y="1275606"/>
            <a:ext cx="9144000" cy="3384376"/>
          </a:xfrm>
        </p:spPr>
        <p:txBody>
          <a:bodyPr/>
          <a:lstStyle/>
          <a:p>
            <a:r>
              <a:rPr lang="he-IL" sz="2400" b="1" dirty="0" smtClean="0"/>
              <a:t>לרוב, השגת תענוג (מטרה) כרוכה במחיר/ סבל (אמצעי)</a:t>
            </a:r>
            <a:endParaRPr lang="en-US" sz="2400" dirty="0" smtClean="0"/>
          </a:p>
          <a:p>
            <a:r>
              <a:rPr lang="he-IL" sz="2400" b="1" u="sng" dirty="0" smtClean="0">
                <a:solidFill>
                  <a:srgbClr val="002060"/>
                </a:solidFill>
              </a:rPr>
              <a:t>חוק א:</a:t>
            </a:r>
            <a:r>
              <a:rPr lang="he-IL" sz="2400" b="1" dirty="0" smtClean="0"/>
              <a:t> החלטה לעשות תהיה כשהתענוג (הידוע/צפוי/משוער) לעולם יעלה על כמות הסבל להשיגו. </a:t>
            </a:r>
            <a:endParaRPr lang="en-US" sz="2400" dirty="0" smtClean="0"/>
          </a:p>
          <a:p>
            <a:r>
              <a:rPr lang="he-IL" sz="2400" b="1" u="sng" dirty="0" smtClean="0">
                <a:solidFill>
                  <a:srgbClr val="002060"/>
                </a:solidFill>
              </a:rPr>
              <a:t>חוק ב: </a:t>
            </a:r>
            <a:r>
              <a:rPr lang="he-IL" sz="2400" b="1" dirty="0" smtClean="0"/>
              <a:t> ככל שהסבל (השקעה) יותר גדול התענוג (השכר) יותר גדול. </a:t>
            </a:r>
            <a:endParaRPr lang="en-US" sz="2400" dirty="0" smtClean="0"/>
          </a:p>
          <a:p>
            <a:r>
              <a:rPr lang="he-IL" sz="2400" b="1" u="sng" dirty="0" smtClean="0">
                <a:solidFill>
                  <a:srgbClr val="002060"/>
                </a:solidFill>
              </a:rPr>
              <a:t>חוק ג:</a:t>
            </a:r>
            <a:r>
              <a:rPr lang="he-IL" sz="2400" b="1" dirty="0" smtClean="0"/>
              <a:t> טעות נפוצה בחשבון :תחושת המציאות (מיידית), תמיד יותר חזקה  מהדמיון. (עתידי).</a:t>
            </a:r>
          </a:p>
          <a:p>
            <a:r>
              <a:rPr lang="he-IL" sz="2400" b="1" dirty="0" smtClean="0"/>
              <a:t>עבירה באה מטעות בחשבון (חוסר ידע או שיקול דעת) והערכה לא נכונה של התענוג הצפוי מול הסבל הצפוי.</a:t>
            </a:r>
            <a:endParaRPr lang="en-US" sz="2400"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28625" y="700089"/>
            <a:ext cx="8229600" cy="431800"/>
          </a:xfrm>
        </p:spPr>
        <p:txBody>
          <a:bodyPr/>
          <a:lstStyle/>
          <a:p>
            <a:pPr algn="r"/>
            <a:r>
              <a:rPr lang="he-IL" sz="4000" dirty="0" smtClean="0">
                <a:solidFill>
                  <a:srgbClr val="002060"/>
                </a:solidFill>
              </a:rPr>
              <a:t>חזרה על שיעורים קודמים: </a:t>
            </a:r>
          </a:p>
        </p:txBody>
      </p:sp>
      <p:sp>
        <p:nvSpPr>
          <p:cNvPr id="14339" name="Rectangle 3"/>
          <p:cNvSpPr>
            <a:spLocks noGrp="1" noChangeArrowheads="1"/>
          </p:cNvSpPr>
          <p:nvPr>
            <p:ph type="body" idx="4294967295"/>
          </p:nvPr>
        </p:nvSpPr>
        <p:spPr>
          <a:xfrm>
            <a:off x="457200" y="1200151"/>
            <a:ext cx="8229600" cy="3459163"/>
          </a:xfrm>
          <a:solidFill>
            <a:schemeClr val="bg1">
              <a:lumMod val="85000"/>
            </a:schemeClr>
          </a:solidFill>
        </p:spPr>
        <p:style>
          <a:lnRef idx="0">
            <a:scrgbClr r="0" g="0" b="0"/>
          </a:lnRef>
          <a:fillRef idx="1001">
            <a:schemeClr val="lt2"/>
          </a:fillRef>
          <a:effectRef idx="0">
            <a:scrgbClr r="0" g="0" b="0"/>
          </a:effectRef>
          <a:fontRef idx="major"/>
        </p:style>
        <p:txBody>
          <a:bodyPr/>
          <a:lstStyle/>
          <a:p>
            <a:pPr algn="ctr">
              <a:buNone/>
              <a:defRPr/>
            </a:pPr>
            <a:r>
              <a:rPr lang="he-IL" b="1" dirty="0" smtClean="0">
                <a:solidFill>
                  <a:srgbClr val="002060"/>
                </a:solidFill>
              </a:rPr>
              <a:t>המניע היחיד של האדם: </a:t>
            </a:r>
          </a:p>
          <a:p>
            <a:pPr algn="ctr">
              <a:buNone/>
              <a:defRPr/>
            </a:pPr>
            <a:r>
              <a:rPr lang="he-IL" b="1" dirty="0" smtClean="0">
                <a:solidFill>
                  <a:srgbClr val="002060"/>
                </a:solidFill>
              </a:rPr>
              <a:t>רצון לתענוג והימנעות מסבל </a:t>
            </a:r>
            <a:endParaRPr lang="en-US" dirty="0" smtClean="0">
              <a:solidFill>
                <a:srgbClr val="002060"/>
              </a:solidFill>
            </a:endParaRPr>
          </a:p>
          <a:p>
            <a:pPr>
              <a:defRPr/>
            </a:pPr>
            <a:endParaRPr lang="he-IL" sz="2400" b="1" dirty="0" smtClean="0"/>
          </a:p>
          <a:p>
            <a:pPr>
              <a:defRPr/>
            </a:pPr>
            <a:r>
              <a:rPr lang="he-IL" sz="2400" b="1" dirty="0" smtClean="0"/>
              <a:t>תנאי הרצון לקבל תענוג:(ידיעת התענוג, חסרון התענוג )</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2" y="915567"/>
            <a:ext cx="9143999" cy="2304256"/>
          </a:xfrm>
        </p:spPr>
        <p:style>
          <a:lnRef idx="1">
            <a:schemeClr val="accent6"/>
          </a:lnRef>
          <a:fillRef idx="2">
            <a:schemeClr val="accent6"/>
          </a:fillRef>
          <a:effectRef idx="1">
            <a:schemeClr val="accent6"/>
          </a:effectRef>
          <a:fontRef idx="minor">
            <a:schemeClr val="dk1"/>
          </a:fontRef>
        </p:style>
        <p:txBody>
          <a:bodyPr/>
          <a:lstStyle/>
          <a:p>
            <a:pPr>
              <a:lnSpc>
                <a:spcPct val="90000"/>
              </a:lnSpc>
              <a:buNone/>
            </a:pPr>
            <a:r>
              <a:rPr lang="he-IL" b="1" dirty="0" smtClean="0"/>
              <a:t>הרצון לתענוג מתחלק לארבע מדרגות: </a:t>
            </a:r>
            <a:endParaRPr lang="en-US" dirty="0" smtClean="0"/>
          </a:p>
          <a:p>
            <a:pPr>
              <a:lnSpc>
                <a:spcPct val="90000"/>
              </a:lnSpc>
            </a:pPr>
            <a:r>
              <a:rPr lang="he-IL" sz="2400" b="1" dirty="0" smtClean="0"/>
              <a:t>דומם – תענוגים מהגוף. </a:t>
            </a:r>
            <a:endParaRPr lang="en-US" sz="2400" dirty="0" smtClean="0"/>
          </a:p>
          <a:p>
            <a:pPr>
              <a:lnSpc>
                <a:spcPct val="90000"/>
              </a:lnSpc>
            </a:pPr>
            <a:r>
              <a:rPr lang="he-IL" sz="2400" b="1" dirty="0" smtClean="0"/>
              <a:t>צומח – תענוגים מקניין.</a:t>
            </a:r>
            <a:endParaRPr lang="en-US" sz="2400" dirty="0" smtClean="0"/>
          </a:p>
          <a:p>
            <a:pPr>
              <a:lnSpc>
                <a:spcPct val="90000"/>
              </a:lnSpc>
            </a:pPr>
            <a:r>
              <a:rPr lang="he-IL" sz="2400" b="1" dirty="0" smtClean="0"/>
              <a:t>מדרגת חי – תענוגים מהחברה. </a:t>
            </a:r>
            <a:endParaRPr lang="en-US" sz="2400" dirty="0" smtClean="0"/>
          </a:p>
          <a:p>
            <a:pPr>
              <a:lnSpc>
                <a:spcPct val="90000"/>
              </a:lnSpc>
            </a:pPr>
            <a:r>
              <a:rPr lang="he-IL" sz="2400" b="1" dirty="0" smtClean="0"/>
              <a:t>מדרגת מדבר  – תענוגים מתודעתנו.</a:t>
            </a:r>
            <a:endParaRPr lang="en-US" sz="2400" dirty="0" smtClean="0"/>
          </a:p>
          <a:p>
            <a:pPr>
              <a:lnSpc>
                <a:spcPct val="90000"/>
              </a:lnSpc>
            </a:pPr>
            <a:endParaRPr lang="en-US" sz="2400" dirty="0" smtClean="0"/>
          </a:p>
        </p:txBody>
      </p:sp>
      <p:sp>
        <p:nvSpPr>
          <p:cNvPr id="4" name="TextBox 3"/>
          <p:cNvSpPr txBox="1"/>
          <p:nvPr/>
        </p:nvSpPr>
        <p:spPr>
          <a:xfrm>
            <a:off x="0" y="3291830"/>
            <a:ext cx="9144000" cy="584775"/>
          </a:xfrm>
          <a:prstGeom prst="rect">
            <a:avLst/>
          </a:prstGeom>
          <a:solidFill>
            <a:srgbClr val="FFFF99"/>
          </a:solidFill>
          <a:ln>
            <a:solidFill>
              <a:srgbClr val="FF0000"/>
            </a:solidFill>
          </a:ln>
        </p:spPr>
        <p:txBody>
          <a:bodyPr wrap="square" rtlCol="1">
            <a:spAutoFit/>
          </a:bodyPr>
          <a:lstStyle/>
          <a:p>
            <a:r>
              <a:rPr lang="he-IL" sz="3200" b="1" dirty="0" smtClean="0">
                <a:solidFill>
                  <a:schemeClr val="accent4">
                    <a:lumMod val="65000"/>
                    <a:lumOff val="35000"/>
                  </a:schemeClr>
                </a:solidFill>
              </a:rPr>
              <a:t>מדרגת הרצון קובעת את מדרגת התענוג</a:t>
            </a:r>
            <a:endParaRPr lang="he-IL" sz="3200" b="1" dirty="0">
              <a:solidFill>
                <a:schemeClr val="accent4">
                  <a:lumMod val="65000"/>
                  <a:lumOff val="35000"/>
                </a:schemeClr>
              </a:solidFill>
            </a:endParaRPr>
          </a:p>
        </p:txBody>
      </p:sp>
      <p:sp>
        <p:nvSpPr>
          <p:cNvPr id="5" name="Rectangle 4"/>
          <p:cNvSpPr/>
          <p:nvPr/>
        </p:nvSpPr>
        <p:spPr>
          <a:xfrm>
            <a:off x="0" y="4083918"/>
            <a:ext cx="9144000" cy="424732"/>
          </a:xfrm>
          <a:prstGeom prst="rect">
            <a:avLst/>
          </a:prstGeom>
          <a:solidFill>
            <a:schemeClr val="accent6">
              <a:lumMod val="20000"/>
              <a:lumOff val="80000"/>
            </a:schemeClr>
          </a:solidFill>
        </p:spPr>
        <p:txBody>
          <a:bodyPr wrap="square">
            <a:spAutoFit/>
          </a:bodyPr>
          <a:lstStyle/>
          <a:p>
            <a:pPr>
              <a:lnSpc>
                <a:spcPct val="90000"/>
              </a:lnSpc>
            </a:pPr>
            <a:r>
              <a:rPr lang="he-IL" sz="2400" b="1" dirty="0" smtClean="0"/>
              <a:t>אותו מעשה יכול לנבוע מכוונה שונה. הכוונה היא שקובעת צדיק או רשע.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667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667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6675">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מציין מיקום של כותרת תחתונה 4"/>
          <p:cNvSpPr txBox="1">
            <a:spLocks noGrp="1"/>
          </p:cNvSpPr>
          <p:nvPr/>
        </p:nvSpPr>
        <p:spPr bwMode="auto">
          <a:xfrm>
            <a:off x="6443663" y="4624389"/>
            <a:ext cx="2895600" cy="357187"/>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sp>
        <p:nvSpPr>
          <p:cNvPr id="7171" name="Rectangle 2"/>
          <p:cNvSpPr>
            <a:spLocks noGrp="1" noChangeArrowheads="1"/>
          </p:cNvSpPr>
          <p:nvPr>
            <p:ph type="ctrTitle" idx="4294967295"/>
          </p:nvPr>
        </p:nvSpPr>
        <p:spPr>
          <a:xfrm>
            <a:off x="684213" y="788989"/>
            <a:ext cx="7772400" cy="1103312"/>
          </a:xfrm>
        </p:spPr>
        <p:txBody>
          <a:bodyPr/>
          <a:lstStyle/>
          <a:p>
            <a:pPr eaLnBrk="1" hangingPunct="1"/>
            <a:r>
              <a:rPr lang="he-IL" b="1" smtClean="0">
                <a:solidFill>
                  <a:srgbClr val="002060"/>
                </a:solidFill>
              </a:rPr>
              <a:t>הדרך אל הטוב</a:t>
            </a:r>
            <a:br>
              <a:rPr lang="he-IL" b="1" smtClean="0">
                <a:solidFill>
                  <a:srgbClr val="002060"/>
                </a:solidFill>
              </a:rPr>
            </a:br>
            <a:r>
              <a:rPr lang="he-IL" sz="3600" b="1" smtClean="0">
                <a:solidFill>
                  <a:srgbClr val="002060"/>
                </a:solidFill>
              </a:rPr>
              <a:t>חינוך לצמיחה רוחנית</a:t>
            </a:r>
            <a:endParaRPr lang="fr-FR" sz="3600" b="1" smtClean="0">
              <a:solidFill>
                <a:srgbClr val="002060"/>
              </a:solidFill>
            </a:endParaRPr>
          </a:p>
        </p:txBody>
      </p:sp>
      <p:sp>
        <p:nvSpPr>
          <p:cNvPr id="7172" name="Rectangle 3"/>
          <p:cNvSpPr>
            <a:spLocks noGrp="1" noChangeArrowheads="1"/>
          </p:cNvSpPr>
          <p:nvPr>
            <p:ph type="subTitle" idx="4294967295"/>
          </p:nvPr>
        </p:nvSpPr>
        <p:spPr>
          <a:xfrm>
            <a:off x="1763713" y="1978026"/>
            <a:ext cx="5903912" cy="1025525"/>
          </a:xfrm>
        </p:spPr>
        <p:txBody>
          <a:bodyPr/>
          <a:lstStyle/>
          <a:p>
            <a:pPr marL="0" indent="0" algn="ctr" eaLnBrk="1" hangingPunct="1">
              <a:buFontTx/>
              <a:buChar char="-"/>
            </a:pPr>
            <a:r>
              <a:rPr lang="he-IL" b="1" dirty="0" smtClean="0">
                <a:solidFill>
                  <a:srgbClr val="FF0000"/>
                </a:solidFill>
              </a:rPr>
              <a:t>המימד הראשון – אני</a:t>
            </a:r>
          </a:p>
          <a:p>
            <a:pPr marL="0" indent="0" algn="ctr" eaLnBrk="1" hangingPunct="1">
              <a:buFontTx/>
              <a:buChar char="-"/>
            </a:pPr>
            <a:r>
              <a:rPr lang="he-IL" sz="2800" b="1" dirty="0" smtClean="0">
                <a:solidFill>
                  <a:srgbClr val="FF0000"/>
                </a:solidFill>
              </a:rPr>
              <a:t> חלק ג – חשבון הרצון הטבעי</a:t>
            </a:r>
            <a:endParaRPr lang="fr-FR" sz="2800" b="1" dirty="0" smtClean="0">
              <a:solidFill>
                <a:srgbClr val="FF0000"/>
              </a:solidFill>
            </a:endParaRPr>
          </a:p>
        </p:txBody>
      </p:sp>
      <p:pic>
        <p:nvPicPr>
          <p:cNvPr id="7173" name="Picture 8"/>
          <p:cNvPicPr>
            <a:picLocks noChangeAspect="1" noChangeArrowheads="1"/>
          </p:cNvPicPr>
          <p:nvPr/>
        </p:nvPicPr>
        <p:blipFill>
          <a:blip r:embed="rId2" cstate="print"/>
          <a:srcRect/>
          <a:stretch>
            <a:fillRect/>
          </a:stretch>
        </p:blipFill>
        <p:spPr bwMode="auto">
          <a:xfrm>
            <a:off x="3492500" y="3076576"/>
            <a:ext cx="23749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915566"/>
            <a:ext cx="9144000" cy="720080"/>
          </a:xfrm>
          <a:solidFill>
            <a:schemeClr val="bg1">
              <a:lumMod val="85000"/>
            </a:schemeClr>
          </a:solidFill>
          <a:ln>
            <a:solidFill>
              <a:srgbClr val="FF0000"/>
            </a:solidFill>
          </a:ln>
        </p:spPr>
        <p:style>
          <a:lnRef idx="0">
            <a:scrgbClr r="0" g="0" b="0"/>
          </a:lnRef>
          <a:fillRef idx="1003">
            <a:schemeClr val="lt2"/>
          </a:fillRef>
          <a:effectRef idx="0">
            <a:scrgbClr r="0" g="0" b="0"/>
          </a:effectRef>
          <a:fontRef idx="major"/>
        </p:style>
        <p:txBody>
          <a:bodyPr/>
          <a:lstStyle/>
          <a:p>
            <a:pPr>
              <a:defRPr/>
            </a:pPr>
            <a:r>
              <a:rPr lang="he-IL" sz="3200" b="1" dirty="0" smtClean="0">
                <a:solidFill>
                  <a:srgbClr val="002060"/>
                </a:solidFill>
              </a:rPr>
              <a:t>תרגיל 5 בחוברת לתלמיד (עמ' 23)</a:t>
            </a:r>
            <a:endParaRPr lang="fr-FR" sz="3200" b="1" dirty="0" smtClean="0">
              <a:solidFill>
                <a:srgbClr val="002060"/>
              </a:solidFill>
            </a:endParaRPr>
          </a:p>
        </p:txBody>
      </p:sp>
      <p:sp>
        <p:nvSpPr>
          <p:cNvPr id="3" name="TextBox 2"/>
          <p:cNvSpPr txBox="1"/>
          <p:nvPr/>
        </p:nvSpPr>
        <p:spPr>
          <a:xfrm>
            <a:off x="3347864" y="1779662"/>
            <a:ext cx="5796136" cy="2708434"/>
          </a:xfrm>
          <a:prstGeom prst="rect">
            <a:avLst/>
          </a:prstGeom>
          <a:noFill/>
        </p:spPr>
        <p:txBody>
          <a:bodyPr wrap="square" rtlCol="1">
            <a:spAutoFit/>
          </a:bodyPr>
          <a:lstStyle/>
          <a:p>
            <a:pPr algn="ctr"/>
            <a:r>
              <a:rPr lang="he-IL" sz="3200" b="1" dirty="0" smtClean="0"/>
              <a:t>לקנות או לא לקנות?</a:t>
            </a:r>
          </a:p>
          <a:p>
            <a:pPr algn="ctr"/>
            <a:endParaRPr lang="he-IL" dirty="0"/>
          </a:p>
          <a:p>
            <a:pPr algn="ctr"/>
            <a:r>
              <a:rPr lang="he-IL" dirty="0" smtClean="0"/>
              <a:t> - </a:t>
            </a:r>
            <a:r>
              <a:rPr lang="he-IL" sz="2400" b="1" dirty="0" smtClean="0"/>
              <a:t>מה התענוג הרצוי?</a:t>
            </a:r>
          </a:p>
          <a:p>
            <a:pPr algn="ctr"/>
            <a:endParaRPr lang="he-IL" sz="2400" b="1" dirty="0" smtClean="0"/>
          </a:p>
          <a:p>
            <a:pPr algn="ctr"/>
            <a:r>
              <a:rPr lang="he-IL" sz="2400" b="1" dirty="0"/>
              <a:t> </a:t>
            </a:r>
            <a:r>
              <a:rPr lang="he-IL" sz="2400" b="1" dirty="0" smtClean="0"/>
              <a:t>- מה האמצעי?</a:t>
            </a:r>
          </a:p>
          <a:p>
            <a:pPr algn="ctr"/>
            <a:endParaRPr lang="he-IL" sz="2400" b="1" dirty="0" smtClean="0"/>
          </a:p>
          <a:p>
            <a:pPr algn="ctr"/>
            <a:r>
              <a:rPr lang="he-IL" sz="2400" b="1" dirty="0"/>
              <a:t> </a:t>
            </a:r>
            <a:r>
              <a:rPr lang="he-IL" sz="2400" b="1" dirty="0" smtClean="0"/>
              <a:t>- מה מונע מאיתנו לקנות?</a:t>
            </a:r>
            <a:endParaRPr lang="he-IL" sz="2400" b="1" dirty="0"/>
          </a:p>
        </p:txBody>
      </p:sp>
      <p:pic>
        <p:nvPicPr>
          <p:cNvPr id="4" name="Picture 6" descr="http://upload.wikimedia.org/wikipedia/commons/thumb/b/be/Valentines_Day_Chocolates_from_2005.jpg/300px-Valentines_Day_Chocolates_from_2005.jpg">
            <a:hlinkClick r:id="rId2"/>
          </p:cNvPr>
          <p:cNvPicPr>
            <a:picLocks noChangeAspect="1" noChangeArrowheads="1"/>
          </p:cNvPicPr>
          <p:nvPr/>
        </p:nvPicPr>
        <p:blipFill>
          <a:blip r:embed="rId3" cstate="print"/>
          <a:srcRect/>
          <a:stretch>
            <a:fillRect/>
          </a:stretch>
        </p:blipFill>
        <p:spPr bwMode="auto">
          <a:xfrm>
            <a:off x="0" y="1635646"/>
            <a:ext cx="340237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68313" y="681038"/>
            <a:ext cx="8229600" cy="649287"/>
          </a:xfrm>
        </p:spPr>
        <p:txBody>
          <a:bodyPr/>
          <a:lstStyle/>
          <a:p>
            <a:r>
              <a:rPr lang="he-IL" sz="3600" b="1" u="sng" dirty="0" smtClean="0"/>
              <a:t>כלל רוחני באשר לחשבון הרצון הטבעי</a:t>
            </a:r>
            <a:endParaRPr lang="fr-FR" sz="3600" b="1" u="sng" dirty="0" smtClean="0"/>
          </a:p>
        </p:txBody>
      </p:sp>
      <p:sp>
        <p:nvSpPr>
          <p:cNvPr id="10243" name="TextBox 4"/>
          <p:cNvSpPr txBox="1">
            <a:spLocks noChangeArrowheads="1"/>
          </p:cNvSpPr>
          <p:nvPr/>
        </p:nvSpPr>
        <p:spPr bwMode="auto">
          <a:xfrm>
            <a:off x="1979712" y="1563638"/>
            <a:ext cx="7164288" cy="1015663"/>
          </a:xfrm>
          <a:prstGeom prst="rect">
            <a:avLst/>
          </a:prstGeom>
          <a:noFill/>
          <a:ln w="9525">
            <a:noFill/>
            <a:miter lim="800000"/>
            <a:headEnd/>
            <a:tailEnd/>
          </a:ln>
        </p:spPr>
        <p:txBody>
          <a:bodyPr wrap="square">
            <a:spAutoFit/>
          </a:bodyPr>
          <a:lstStyle/>
          <a:p>
            <a:r>
              <a:rPr lang="he-IL" sz="2800" b="1" dirty="0" smtClean="0">
                <a:solidFill>
                  <a:srgbClr val="002060"/>
                </a:solidFill>
              </a:rPr>
              <a:t>האדם באופן אינסטינקטיבי עורך כל העת חשבון</a:t>
            </a:r>
          </a:p>
          <a:p>
            <a:r>
              <a:rPr lang="he-IL" sz="2800" b="1" dirty="0" smtClean="0">
                <a:solidFill>
                  <a:srgbClr val="002060"/>
                </a:solidFill>
              </a:rPr>
              <a:t> של תענוג מול סבל. (של עלות מול תועלת</a:t>
            </a:r>
            <a:r>
              <a:rPr lang="he-IL" sz="3200" b="1" dirty="0" smtClean="0">
                <a:solidFill>
                  <a:srgbClr val="002060"/>
                </a:solidFill>
              </a:rPr>
              <a:t>)</a:t>
            </a:r>
            <a:endParaRPr lang="he-IL" sz="3200" b="1" dirty="0">
              <a:solidFill>
                <a:srgbClr val="002060"/>
              </a:solidFill>
            </a:endParaRPr>
          </a:p>
        </p:txBody>
      </p:sp>
      <p:sp>
        <p:nvSpPr>
          <p:cNvPr id="8" name="TextBox 4"/>
          <p:cNvSpPr txBox="1">
            <a:spLocks noChangeArrowheads="1"/>
          </p:cNvSpPr>
          <p:nvPr/>
        </p:nvSpPr>
        <p:spPr bwMode="auto">
          <a:xfrm>
            <a:off x="1979712" y="2931790"/>
            <a:ext cx="4108574" cy="1569660"/>
          </a:xfrm>
          <a:prstGeom prst="rect">
            <a:avLst/>
          </a:prstGeom>
          <a:noFill/>
          <a:ln w="9525">
            <a:noFill/>
            <a:miter lim="800000"/>
            <a:headEnd/>
            <a:tailEnd/>
          </a:ln>
        </p:spPr>
        <p:txBody>
          <a:bodyPr wrap="square">
            <a:spAutoFit/>
          </a:bodyPr>
          <a:lstStyle/>
          <a:p>
            <a:pPr algn="ctr"/>
            <a:r>
              <a:rPr lang="he-IL" sz="3200" b="1" dirty="0" smtClean="0">
                <a:solidFill>
                  <a:srgbClr val="002060"/>
                </a:solidFill>
              </a:rPr>
              <a:t>כאשר לא צפוי עודף תענוג על סבל – לא תתבצע פעולה</a:t>
            </a:r>
            <a:endParaRPr lang="he-IL" sz="3200" b="1" dirty="0">
              <a:solidFill>
                <a:srgbClr val="002060"/>
              </a:solidFill>
            </a:endParaRPr>
          </a:p>
        </p:txBody>
      </p:sp>
      <p:pic>
        <p:nvPicPr>
          <p:cNvPr id="12290" name="Picture 2" descr="https://encrypted-tbn1.gstatic.com/images?q=tbn:ANd9GcT8lhTHaNjrI2nF08vYfaR3bwMbXRJTYc4PDii_keug0G67J4_K">
            <a:hlinkClick r:id="rId2"/>
          </p:cNvPr>
          <p:cNvPicPr>
            <a:picLocks noChangeAspect="1" noChangeArrowheads="1"/>
          </p:cNvPicPr>
          <p:nvPr/>
        </p:nvPicPr>
        <p:blipFill>
          <a:blip r:embed="rId3" cstate="print"/>
          <a:srcRect/>
          <a:stretch>
            <a:fillRect/>
          </a:stretch>
        </p:blipFill>
        <p:spPr bwMode="auto">
          <a:xfrm>
            <a:off x="0" y="1707654"/>
            <a:ext cx="1809750" cy="2592288"/>
          </a:xfrm>
          <a:prstGeom prst="rect">
            <a:avLst/>
          </a:prstGeom>
          <a:noFill/>
        </p:spPr>
      </p:pic>
      <p:sp>
        <p:nvSpPr>
          <p:cNvPr id="12292" name="AutoShape 4" descr="data:image/jpeg;base64,/9j/4AAQSkZJRgABAQAAAQABAAD/2wCEAAkGBxQTEhUUExIUFRQUFBQVFBUYFxQVFRQUFBQWFhQUFBQYHCggGBolHBQUITEhJSkrLi4uFx8zODMsNygtLisBCgoKDg0OGhAQGywkHyQsLCwsLCwsLCwsLCwsLCwsLCwsLCwsLCwsLCwsLCwsLCwsLCwsLCwsLCwsLCwsLCwsLP/AABEIANUA7AMBIgACEQEDEQH/xAAcAAACAgMBAQAAAAAAAAAAAAADBAIFAAEGBwj/xAA/EAABBAAEBAQDBgQDCAMAAAABAAIDEQQSITEFBkFREyJhcYGRoRQyQrHB8Acj0eFSsvEzYnJzgqPC0xUkVP/EABoBAAMBAQEBAAAAAAAAAAAAAAECAwQABQb/xAAjEQACAgMBAAEFAQEAAAAAAAAAAQIRAxIhMQQTMkFRYSJx/9oADAMBAAIRAxEAPwDUcQKPGaQ2NpNZF7TPnkTZMU02VKMYnom6JJUVg2EhbewVzAaCroTSaEyzz6a8dIfEoWxKqx0y0zEJPplPqotHTIDp0s6T1S7pEVAWWUedMgPkQWSKT3J1GibyWjWZY56DIVDVPoSeQaYi6JFshWGQrtDllSHzIFoyKvcSpMkK76YfrDZKi5iCJlPxkNWg7phQy1rw1FkqkZktMa0bAWy1QEikZEKGTRlKLo7WwVNoXBXSrxWEVRiMLS6l8aDJhAVSOSiOTCpHGT4ZIuw3quxxWBHZV7sE3srxypmKfxWnwPHhrCbbh7b7IcEoVjBIFGTaNcIxZWBqbi2TM2FB1CWawtOq7ZNHauLCZVgfoiBthb8KuiA3/AOYojQpBiK1i4CBrHNtELFAhckc2DIUmxWtgIrXJxABhRYqG6mwWtmHXVccv2jTgw9CgPgrZPOhICg1xSp/oaUf2IZFEtTsrFFsKeyeonkWZaT2WkF4XWHWhULTnIpaolqIlsFnKKydQc1QIQaTCpNDXjLX2mkqSUNyXRD/AFWOHGLYxir3IZR+mjvrMenxKrpJdVpzihl/omUKEllsKwJiN5CEwIrQixVwZjxJCabiQdwkAFMBI4oosjQ+HBGjnHukWREorYx3S6odTY7bTso2lwFvMV2oXMOUN7VoKDnJkhJSDQw5uoRPshvZKNeRsVccNlzD23Qncehx6y4B+yKeHw2uuyfkpQDbUtnRfRWQljsKvljpWT43Dokpx3RiCYk4I0bhsVBwWBuqqQ/IbwEN2HRi7RaY8pej0gAw9JaViekelJCirFkkKuaoEJqkNzE1k6FiFEtRS1RIRBQBwQ3BMkIbmrrOoVcEEhNujWjEjYutm2hEaFBqK0LgkgiMUWBNBiVjpGwdEUMWomgpqNuuiRspFWLBiO2FMtaFkrqQ2sbVISc2lAsR3m0IuVESlRpsaewE4ZfYpfDYfN1CYHDXXtolk14xoKS6kNuxFoBkN9kwOGEdaRMPw9xNuJr6qW0UW1mxW67rRkB3RIuIwSksjkBc1xYR1Dgao/H8kCVmXqujJSOnFxBSRoRNLHvWg5WSM7aJiULPEHRDLUNwRpHbNBg6yslw57I+DhoX1ViAFOUqfCsYbLpQvhIUXR0FcywXtSVkwR7rlM54v0VJHotOaD7pyeKkDKmsm40JkKBCNKNUIlMIaAWZVElRLl1B2NNCIFpjVMIi0Sammu2S7GWmWRHqg6GimHgiG5KdaABslY2dtU22O91OReKImb0Q3ElNR4Eko/2Pol2SDpJlUgvVs7hZ/wAQCl/8UOrinWSKJvFJlIQei6Hl2cuFHdv1Cr+IsigYXyOpo6k/QdyvJ+ZeeZy7/wCqTE2yCWkZnNr8RO290EmbLBxor8fDNTteHuHH+ZsNg23iX5b2FWSKJ2HtXy7ryHmD+K8rmubAC1uY5JfxFt6Eg7H+i8+x3MT3Pc97vEfoMziXHQnqVDBcUdIac5pPYjfvRWCz00kMcJ5tmw7iY3kOcQTdHXodeup+a7Lhv8RDlb4rR5X5SWmxks2KP709V5/i4nXQAIuwdcwroT8UrJOXAAat27a19EYza8OlBSXT6L4fjm4iMSMr4fQj0KJqF5VyVza/CgkgOYSGvaa1AvUXXmA6r2jA42HEsD4ngjTpVGgaI76hbcedNHm5vjNO0VwkUgBeqsH4P1HyCFiImtFuoDuVbZMz6tem4yOil41KeCwN69Onr/ZPnhYJUZSimXhCTXBBs47rHTJmfhfYpSbBvA0HyQuLGqaK/ENsoBamJ4SD5rCAfmqrwg/RWZAcEeUILgqIkwTkMhFcEMhEUdygCg5DLD2VpLhWFY2MNFlQUzXLH+CtYDabc/TUJfE4poP3h+/VGbIzLnJsAgGtQL7kaBPKSXWThBt1E3hDI55axug6ldHg8P0NFwq/jsqXAcRd9odEyF5DGtcXaZfNda99O50SvGuJOilyukyvfq0AAV6jr1G6zyybukali+krkdfh2aWBZO/Sj29FKKNxJulUcu5/DJcSbJqyT03V5hwQNe1/0Wf6hbWyIh/dKD46Gtp0nuq/HY1oOQkAnSydLOwQeRo7RHl/NnDMVPK5xe3JoGxlzi1o6kNArNoNfVcbwjk2XESyMLw3IM15SRTnZRpY7Hr0C9xl4aHWXgH5hc9jmDDEygHzkRUNO7rJO+yhFylNWVTqPDjmfwkYSCZxfUFpAJ9s1/VX2A/hbFW4Pw+os6JnB4XFS+Zrc1/iLSB6e5XScI4XiK/m5P8ApzXp11OnwWlxihVOTOI49yPBhWeJJNTToTk1HwbqT6hJ4TlHAYj7k0ws2QGMZm0vNq3bVd/zNhpWiLI1l5zeY6Fte4N37pLiWCxLpi2MxeE0DNYq73BNm966JKRZXRSw/wAPMPqfHe5padP5dChsab9d9EaCOHhuFmfDI9wY3OWOIIJsC9em39k9wnDeFiHCOskleQEkMP4jmvUnoPU7LfPXAmjA4rKKLoXm7poO9ndOmkrIyTbof4LxzxnNrXTzg6UaOwrb4onNT2uhp4NZ27AnqR0F0ub5eweJje18bDlc1oOardQ39BqV0uN4/HE4RyZBKRq3MBqdhZ79FVTppkHjUk4vwu8Bjh4bMsZIyt1NDYeuqI/io6MJPYUl+GxF7Q6hkcA5pDrsEWOi5bjXM32biEeELSWSeEHOIBH812VpzUKoiuu6jKi0dqOtPFmdWPHTa/jp8lFuNaQSM1A62NRe1d1F/C3EEXW+l6X+aSdwySM6uGVx1Gt6b/UrlQekuI4fOAQd/RVhwbh6qznxbYm28irrSjvsl8XxqBleI8NBJFuBoEanMaofHsmj8lR/y2Sl8bZ2inxEJB1BCVcF1Dmtc0OaQQRYINgg7EHqFScRZR2C1QzKToyZcDirK1ygURyGVcyl8xmXokuNGR2HlMdhwjOUjU36DunHZrAzb9FmPaWwSm6Ijc4VpqB3WRukeklbOOwPKT3U/ETOJ0OTNqBrq49E9ybx7DT+JG2RrfDc5rI3OaBJGQLlYHHzal1/DuoS8VaY3MjZI6Z8d7i9LrNI4+W9aB7ryFsRYTG9ha5hyua4UQR0IOyz236a6S8PcOTse0Okw8HhN8N7hI7OHgyOGbMC3ca1ptlrornDcMglnMjneI4Nc1uYChq0nJ8l5DyFiS2SQuBMPlNDS5GW4VW5qhXZ1rseVsdLLjDKAfBLZmtbqWsJDaFjSzVrk3YskqbZ6ng4GgDTZNZfy/Jc/wAKxhLRZrQfBWwmPTVSTQEyPEn5Gh3TML9tT+YC5Hi743tOfLTy6s1Zc1HLd766/BdDx2V/gvAIaS2gSLAJ011H5riODyFrg2SSGV16DLYGpH3S46+vqknIaPoTDGWKWMwucW+YFpc5zXkgAAt7ak3voF03F8c2GHOQCPGoX6sJv6IcoDAXBkTBXmcKbp8Auc5o4lFLhQwTBhdK2RrqdWjS0t016nVTg/8AVlpRf5L/AAPM4OUFvS9VfYXiGYDMWtv11pec8A5ZMmrMXCe+jyfquuwPKjw4GWdr2gbNaRr72tWyJasa5nLTFmzWW6t166ir9bK4bh/HpgJGyMIIJ1c80/sBYGg9F6HieCNLcuYAXY02PS9dVVy8ssawZZI2O0t/hNJNepdYPxSuaKRiyi5emcazlrHPPkqxlHfLvZ1q99V2PFYA+B7HHMHRuaet2FTcL5biY8ubiJHOd94kiye4O4+atH4NsbRRNNsgdz6lduqOcHZxuA408HI2T7pr8Aygd/UV7qp49JDLi3ucbzFgLr0+60Wjy46NuIcMpLSXGs1C9Sb021v4JXgnLDcYzxBihbnPzeW6IcRp5helJoPbiISqPp6TwbEtjw0QJAAYxvYNJ01vaiuQ5g+0P4lBLHGHxsY3MSabeY3uPvUbFdiupwXLssYhb47XRxnzAtNuAY4NG52JB17IOE4dMG+G8xl2tOGc6dN26Gk3GC2it5z5ilhcAyVrKpxo0SL+IrTqOqZ4dxIzxuzPIzNzNP4gC6/UbdlznFuSsXNO9z8roq8tPBcabpbS0ULA0tWGG4LPG0MawNaGBtZ2uJIr19Pqio2c5ULeGx7jHHO55D/P/s3irFtyl1k67+h9LQxk5BdHJlGUjy5g6xdxUD5g6iGnYdrsK9PBWPLS9pbI3Rr2kscOujm+2yqeL8jNmeD4rgGx5ADq41Za9zzqTr17Dso6dtotCSXgPD42VjPI4NEYALA62h2ltAcQe/3gN7pXmMIe0OBBFXpqPVc5wTlWeIva+a42AeCdyXXmc49tWjvoSn+E4aSMODzu0nLmzUbF2eutm9PvbK2Hk1RH5H+oMkVAohUCF6R45ceIAd/iluYZwMJNTrd4b611zBpI/JBdIG1mOhPVX2GwEeQtyghwIdepII6rJOkehjbZyPJUbpMOHSZmPe9zS7Z1AWw38aVnxbkWPE6uaQ8ZR4oNZmg6jL2ont6K8wnB/CFMIc31+8Pj1CficRsa7hZzSctN/DtmQMEsjW1lcGAC2f4PQd1f8vcuw4YANznVx85FW7c0AOlBXHj6D2FocmIpuyKOYzhsPG37rGj2TBcAqrB44OsWAR80HHzuA0OlikNLYN0kLc+DPhXNq7c2x81xHIvBA2R8hGo0Hx1XacTfnw7gdT5fh5gleWcPQeP979Ek4Ipjk0xTjzDIMhJbGNXdMx/oF57xQFxDY4baTQNZi4gX3FdNyvXsdwzxGkd0DBcPMbBH4bCwG6LQQTd2btQ1NTdrnp5JwqGRtPaHRE6scM2R3/E12rdt165ynipHx1IdRWqHj8IZaztADdgANu2g2TPCcMI9BsUv5GjDhnM2PdFHbdzt7ryri3G5nPIdK4X+FtvI96FBekczQeJlbZA3VK3lbDOaGyghwcHZhlLT6ZXtLXD0KHbOlHhzvAZJHH+XK7MKtrhlPwtejcNlM0Yz6OApw/VcriuAxQsj+zZg6Mm3OFl2YlxutNyaAoDZdJgJTQPWtVSP9JNOr8KDj3AG53Vuf1T3JHCGwwAFlnxHm9NAaVZzxxCRjmFoOxv6K45LxTpMO0kHVzq9r/1WrF/DHmVLp2LJBWyx7j0SxgJo6+ybtBqgp2BkflYSRZOmvU9FQT4qRrgQ3qNABrqNNNbVxxKQBmp0zfkEiyZl320GosX6fFNEWTIy4uOOMua0N3OWqt3+qq+H492Ifle4W2nDQCxeo/JPcwYgCGjdONX20v8ARUnL1HEsobtcR6jKRfzRSrpzd8LebC3pZF6lw/wjYUe/5KtxmE8Mk6kkUew/uusdD3CrOKxlzaA0CMJdBki9XRypC1lTcmHICWIWzazz9K9MxODzV1o3Ss8LjKAqxsKPSuiEzVEEai3fGXiq6i2w/EK3FJl+KY4eYVpuufkDvdNwM76/vZTcEVWR+F3CWkDKQdKvYoWLaS2tUKAUNNFM2N+qSulNnRSyu8J4ebcCKF+p0pMR44yCshy5h2PcdEfGxNlblPQ71XXoVrCxsY3K0dr+apSr+kbd/wAG4cONex3vsicOwoYD6uP9P0UJXmqARIpOnYrMbq4h26UC9DbJaKApstGvyLYl1BRwrdfdFxUelgXSp2YqYE5m038JBv4EEaJNWWWRVQ5xNmt9vyRMMwEbKhxPF5PEAyOIO7tK9t7XRYNvlHsl16PsqJ/Y2HoFgwwCMlp5SqRRnkyi5jw7XOaCLsaDvqrXhkDI2NY2hlABA+qr8YLlYeoa4A9ia1+hR+HRZXuJ2KvFu6M04JxbZeCQ9EQyIDMS1bfMEzRJSKbmribY2MzOy2+uuvlKr+EyNnd5ZW02i4Vd6adv2Ejz/hxL4YJIyknSu3qqjgeOghzNyPNuBui/oBsNtlrx4bha9MGT5NZadUdLzsAzDHJq66aO5IPQKz4Fg8rIiDoGAfMbfquV5iJniyRjUuabILQKN9dV0/Kb3DDsbI5uZnlsdhtd9UmSGuNf9LYsu2Zr+F5IEniG2mnvS2IdosqNzKjGhvVU73i07j22VXErVBcMOR9H42ooCixGaEljpGwERjaWMIU7QsOoWKQpoNvolYqTsZStjxQriMK4g1oSFrBYbIADqeqd8RRLkVJ1QHBXZLKFAt1Uyohqk4l4z5RgamGFCUZHnYKbRZS4MukA3IQpYWkeZItaM2pJI17DT0Wsdjw0HX1QboeMGzbMMD0Bop2I9FyokePMyTVxuiKGvQEfqFY8OxsjtJG0e+hB9RSD6M4uKLx7kpIUbNogyBMkRlIWDLJPt9L/AKlEpGZtSII1SHtkcr5QqsMpTD2JSSldOzM1QvisK2SswDq2tLnCNb91oHsAE070S8pTpsm0vaFpW+yCdNjSO+ktI5UTJtDkfEHgVmv31RGY5xVexFaFNxRWM5BJRZ90P7ImcPF1TBYl2oooX1irGorWobCitKSxkiY9lPIotRQlsaiUbU00IDCjMKDYyRJ0HZDYSCmGlbdGCuTA4/owPRBVJCZpafRbbMm1sXamGe9LeY9UriJiNRr6IcXFB1UGa48LXCYerJ6pXi+FzNLRoXAi/fRMM4gwaE6pbHY5tg3oCp0XUmipi4PIzc2rCJ+UVSOeJsrcImGw5eMx8rTt3I7+gQ8Yzla6YzEWjRvSeOiyatNj6hbw+PaBlc3TexvavBmPIuFg0qRS7ZG7tdf5qRnVCFMnIkZor2RnyoTpE0RZJP0jHH3S+JbSbMyBiXWmTditKirmSz07KUnIrRZnkjTHI7ClgOyJE3XddIMS1w+yKSlGSABaOICg0aU0kBiemGyKshlTAei4k1IsWPRQ5V8TymmuSNFIysaa5MsKTY5T8QpWiiY+1ynmVa2fuUGbGE7GkKoN2WM8g6lV0uJASjpEB0oHujtQHFMLPMqLG4qjY76junPHsfEpXDw55W9gbPs3X9+6hJm/HFUHxmNNlL45k0sLmxC30C3tYNgH3qvirHEYZpN9Sn+HwZRopORoqjnuUOCYlzvFxoEbG/dhBzOeRsXuBoN/3dz1rY9zLidO3ZKyU1pcTsqKbFySHKy/foAuXRJLhbS28Gthv/ZU3D8bcksbvwv0/wCFwBafz+SsWy+EyiVzT8RlxjD0lje0+7Dmb9C5WgzNljw6uN9IrZ1XxzBFz6KhlG3O0Sr5q3UYnE7BblhJ90U6Oas14ykJD7pUx90zgoiG0e7vlmNfSk6yV6I8V/abcy0tJh0+UNwVFIm4fsqJfKhCetbVpMwHskpcC3uqKS/JGUGvBd+PS7sd6rJsMB1Sr4/VVSiRlKZa4UWrSKJUGBxatGYxZ5p2acco0P8AhosSRbik5CVNplYtPwYCkQohthbapNlkgGIGmiQ8XWuoVjO8DdVWLxLbBo766dFxxGSU9/6peeWm9f3+a3NN22SWMk07fvsuOEcLjyZJWE/d8Nw9nhw/NhVtwzZzu/lHw1P6LkcRMGYs6/7SFv8A23v/APYuu4Yf5bPa/mbWefp6GHsUNQvJO2yc+25KACVzUhvdopGnhYMk8Y126Kw+ztjGm656PF5BpomcFinSO1OiIslZn2UzOcSSI2mhX4ndT7Db5rjOOz+Hi8KL2nc0n0dG8f0XfY6cMY6tA0En23K8h4zjC/EYd5//AEMPzJ/qni+kci/yz0nDybeqZbKqhslNvdNsfYBB0/VaTzqLjCPCZknaqaJ2yNKy+qBw09wJTMI0VO1pBVlgJ8zAe9/KyhIaHow5QyohcoEroyoMo2KYmBVOIJHVXE8nqkMQQQtWORjyR6U8kvdJyPF7pvFOAVZJILWqJinwJgXK8wzlixTyFMPg2E5hHLFizT+014/uQ6x6x7qPutLFnRrfgGZyrp4g4EV0WLE5MUczy/AJHEDcrSxcFHK80eWfDOG9ys+Ba0/+K7zDsyih0AA+C0sWfL6bvjfaSJWn66dlpYpGkC8aorHFuxpYsXHIpeYeIvLS29Ccp9tyuS4nGM8H/Oi/zhYsVI+olk+1nc4Ztxk9a0TOANtIPRYsWg81jGGk026qcuLIANbraxcABPjTlJroT8gnuDu/kx/8tn+ULaxJMtiHgVF71ixIOysx85AVRLiysWLb8Tqdnn/O41QlNOeyrpX6rFi3o8ubs//Z">
            <a:hlinkClick r:id="rId4"/>
          </p:cNvPr>
          <p:cNvSpPr>
            <a:spLocks noChangeAspect="1" noChangeArrowheads="1"/>
          </p:cNvSpPr>
          <p:nvPr/>
        </p:nvSpPr>
        <p:spPr bwMode="auto">
          <a:xfrm>
            <a:off x="4964113" y="-1500188"/>
            <a:ext cx="3476625" cy="3133726"/>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294" name="Picture 6" descr="התלבטות 300x270 האם להתמקד זה לוותר על חלק מעצמי?!">
            <a:hlinkClick r:id="rId5"/>
          </p:cNvPr>
          <p:cNvPicPr>
            <a:picLocks noChangeAspect="1" noChangeArrowheads="1"/>
          </p:cNvPicPr>
          <p:nvPr/>
        </p:nvPicPr>
        <p:blipFill>
          <a:blip r:embed="rId6" cstate="print"/>
          <a:srcRect/>
          <a:stretch>
            <a:fillRect/>
          </a:stretch>
        </p:blipFill>
        <p:spPr bwMode="auto">
          <a:xfrm>
            <a:off x="6156176" y="2571750"/>
            <a:ext cx="2857500" cy="192367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4" name="Rectangle 1"/>
          <p:cNvSpPr>
            <a:spLocks noChangeArrowheads="1"/>
          </p:cNvSpPr>
          <p:nvPr/>
        </p:nvSpPr>
        <p:spPr bwMode="auto">
          <a:xfrm>
            <a:off x="0" y="545654"/>
            <a:ext cx="9144000" cy="3724096"/>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eaLnBrk="0" hangingPunct="0">
              <a:defRPr/>
            </a:pPr>
            <a:r>
              <a:rPr lang="he-IL" sz="2400" b="1" i="1" dirty="0" smtClean="0">
                <a:solidFill>
                  <a:srgbClr val="002060"/>
                </a:solidFill>
                <a:latin typeface="Times New Roman" pitchFamily="18" charset="0"/>
                <a:ea typeface="Calibri" pitchFamily="34" charset="0"/>
                <a:cs typeface="Times New Roman" pitchFamily="18" charset="0"/>
              </a:rPr>
              <a:t>"ומותר האדם על בעלי החיים הוא שהאדם יכול להסתכל למטרה רחוקה, זאת אומרת: להסכים לקבל עתה שיעור ידוע של מכאובים, מתוך בחירתו את העונג, או התועלת שעתידה לבוא אליו לאחר זמן. </a:t>
            </a:r>
          </a:p>
          <a:p>
            <a:pPr eaLnBrk="0" hangingPunct="0">
              <a:defRPr/>
            </a:pPr>
            <a:r>
              <a:rPr lang="he-IL" sz="2400" b="1" i="1" dirty="0" smtClean="0">
                <a:solidFill>
                  <a:srgbClr val="002060"/>
                </a:solidFill>
                <a:latin typeface="Times New Roman" pitchFamily="18" charset="0"/>
                <a:ea typeface="Calibri" pitchFamily="34" charset="0"/>
                <a:cs typeface="Times New Roman" pitchFamily="18" charset="0"/>
              </a:rPr>
              <a:t>אבל האמת שאין כאן יותר מחשבון, שהוא לכאורה מסחרי. כלומר שמעריכים את התענוג או את התועלת העתידים לבוא, שיש בהם עדיפות ויתרון, על הצער שהם סובלים מהמכאובים, שהסכימו לקבל עליהם עתה. ורק ענין של נכיון יש כאן שמנכים את הצער והייסורים מתוך התענוג המקווה, ונשאר להם עודף מסוים..........</a:t>
            </a:r>
          </a:p>
          <a:p>
            <a:pPr eaLnBrk="0" hangingPunct="0">
              <a:defRPr/>
            </a:pPr>
            <a:r>
              <a:rPr lang="he-IL" sz="2400" b="1" i="1" dirty="0" smtClean="0">
                <a:solidFill>
                  <a:srgbClr val="002060"/>
                </a:solidFill>
                <a:latin typeface="Times New Roman" pitchFamily="18" charset="0"/>
                <a:ea typeface="Calibri" pitchFamily="34" charset="0"/>
                <a:cs typeface="Times New Roman" pitchFamily="18" charset="0"/>
              </a:rPr>
              <a:t>וכך קורה לפעמים, שמתענים, היות שלא ימצאו בתענוג שהשיגו, שיהווה את העודף המקווה, לעומת הייסורים שסבלו. ונמצאים על כן בגרעון, הכל כמנהג הסוחרים  "</a:t>
            </a:r>
          </a:p>
          <a:p>
            <a:pPr eaLnBrk="0" hangingPunct="0">
              <a:defRPr/>
            </a:pPr>
            <a:r>
              <a:rPr lang="he-IL" sz="2000" b="1" i="1" dirty="0" smtClean="0">
                <a:solidFill>
                  <a:srgbClr val="002060"/>
                </a:solidFill>
                <a:latin typeface="Times New Roman" pitchFamily="18" charset="0"/>
                <a:ea typeface="Calibri" pitchFamily="34" charset="0"/>
                <a:cs typeface="Times New Roman" pitchFamily="18" charset="0"/>
              </a:rPr>
              <a:t> </a:t>
            </a:r>
            <a:r>
              <a:rPr lang="he-IL" sz="2000" b="1" dirty="0" smtClean="0">
                <a:solidFill>
                  <a:srgbClr val="002060"/>
                </a:solidFill>
                <a:latin typeface="Times New Roman" pitchFamily="18" charset="0"/>
                <a:ea typeface="Calibri" pitchFamily="34" charset="0"/>
                <a:cs typeface="Times New Roman" pitchFamily="18" charset="0"/>
              </a:rPr>
              <a:t>(מאמר החירות אות כב – הרב אשלג – חוברת לתלמיד עמ' 26)</a:t>
            </a:r>
            <a:endParaRPr lang="he-IL"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כותרת 1"/>
          <p:cNvSpPr>
            <a:spLocks noGrp="1"/>
          </p:cNvSpPr>
          <p:nvPr>
            <p:ph type="title" idx="4294967295"/>
          </p:nvPr>
        </p:nvSpPr>
        <p:spPr>
          <a:xfrm>
            <a:off x="457200" y="742950"/>
            <a:ext cx="8229600" cy="604664"/>
          </a:xfrm>
        </p:spPr>
        <p:txBody>
          <a:bodyPr/>
          <a:lstStyle/>
          <a:p>
            <a:pPr eaLnBrk="1" hangingPunct="1"/>
            <a:r>
              <a:rPr lang="he-IL" b="1" dirty="0" smtClean="0"/>
              <a:t>אליס בארץ הפלאות</a:t>
            </a:r>
            <a:endParaRPr lang="he-IL" dirty="0" smtClean="0"/>
          </a:p>
        </p:txBody>
      </p:sp>
      <p:sp>
        <p:nvSpPr>
          <p:cNvPr id="36867" name="מציין מיקום תוכן 2"/>
          <p:cNvSpPr>
            <a:spLocks noGrp="1"/>
          </p:cNvSpPr>
          <p:nvPr>
            <p:ph idx="4294967295"/>
          </p:nvPr>
        </p:nvSpPr>
        <p:spPr>
          <a:xfrm>
            <a:off x="2915816" y="1347615"/>
            <a:ext cx="5782096" cy="3240360"/>
          </a:xfrm>
        </p:spPr>
        <p:txBody>
          <a:bodyPr/>
          <a:lstStyle/>
          <a:p>
            <a:pPr algn="ctr" eaLnBrk="1" hangingPunct="1">
              <a:buFontTx/>
              <a:buNone/>
            </a:pPr>
            <a:endParaRPr lang="he-IL" dirty="0" smtClean="0">
              <a:latin typeface="Guttman-Toledo" pitchFamily="2" charset="-79"/>
              <a:cs typeface="Guttman-Toledo" pitchFamily="2" charset="-79"/>
            </a:endParaRPr>
          </a:p>
          <a:p>
            <a:pPr algn="ctr" eaLnBrk="1" hangingPunct="1">
              <a:buFontTx/>
              <a:buNone/>
            </a:pPr>
            <a:r>
              <a:rPr lang="he-IL" dirty="0" smtClean="0">
                <a:latin typeface="Guttman-Toledo" pitchFamily="2" charset="-79"/>
                <a:cs typeface="Guttman-Toledo" pitchFamily="2" charset="-79"/>
              </a:rPr>
              <a:t>...וכך היא ישבה, שוקלת בדעתה (...) </a:t>
            </a:r>
          </a:p>
          <a:p>
            <a:pPr algn="ctr" eaLnBrk="1" hangingPunct="1">
              <a:buFontTx/>
              <a:buNone/>
            </a:pPr>
            <a:r>
              <a:rPr lang="he-IL" dirty="0" smtClean="0">
                <a:latin typeface="Guttman-Toledo" pitchFamily="2" charset="-79"/>
                <a:cs typeface="Guttman-Toledo" pitchFamily="2" charset="-79"/>
              </a:rPr>
              <a:t>אם ההנאה שבקליעת מחרוזת מרגניות</a:t>
            </a:r>
          </a:p>
          <a:p>
            <a:pPr algn="ctr" eaLnBrk="1" hangingPunct="1">
              <a:buFontTx/>
              <a:buNone/>
            </a:pPr>
            <a:r>
              <a:rPr lang="he-IL" dirty="0" smtClean="0">
                <a:latin typeface="Guttman-Toledo" pitchFamily="2" charset="-79"/>
                <a:cs typeface="Guttman-Toledo" pitchFamily="2" charset="-79"/>
              </a:rPr>
              <a:t> מצדיקה את הטרחה לקום ולקטוף אותן...</a:t>
            </a:r>
          </a:p>
        </p:txBody>
      </p:sp>
      <p:sp>
        <p:nvSpPr>
          <p:cNvPr id="36868" name="מציין מיקום של כותרת תחתונה 3"/>
          <p:cNvSpPr txBox="1">
            <a:spLocks noGrp="1"/>
          </p:cNvSpPr>
          <p:nvPr/>
        </p:nvSpPr>
        <p:spPr bwMode="auto">
          <a:xfrm>
            <a:off x="6443663" y="4624387"/>
            <a:ext cx="2895600" cy="357188"/>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pic>
        <p:nvPicPr>
          <p:cNvPr id="36869" name="Picture 2" descr="Welcome!"/>
          <p:cNvPicPr>
            <a:picLocks noChangeAspect="1" noChangeArrowheads="1" noCrop="1"/>
          </p:cNvPicPr>
          <p:nvPr/>
        </p:nvPicPr>
        <p:blipFill>
          <a:blip r:embed="rId2" cstate="print"/>
          <a:srcRect/>
          <a:stretch>
            <a:fillRect/>
          </a:stretch>
        </p:blipFill>
        <p:spPr bwMode="auto">
          <a:xfrm>
            <a:off x="395536" y="1491630"/>
            <a:ext cx="230425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עיצוב ברירת מחדל">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3754</TotalTime>
  <Words>1198</Words>
  <Application>Microsoft Office PowerPoint</Application>
  <PresentationFormat>On-screen Show (16:9)</PresentationFormat>
  <Paragraphs>167</Paragraphs>
  <Slides>25</Slides>
  <Notes>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2_עיצוב ברירת מחדל</vt:lpstr>
      <vt:lpstr>Slide 1</vt:lpstr>
      <vt:lpstr>שיעור 2 - עבודה עצמית (חוברת לתלמיד -עמ' 21)</vt:lpstr>
      <vt:lpstr>חזרה על שיעורים קודמים: </vt:lpstr>
      <vt:lpstr>Slide 4</vt:lpstr>
      <vt:lpstr>הדרך אל הטוב חינוך לצמיחה רוחנית</vt:lpstr>
      <vt:lpstr>תרגיל 5 בחוברת לתלמיד (עמ' 23)</vt:lpstr>
      <vt:lpstr>כלל רוחני באשר לחשבון הרצון הטבעי</vt:lpstr>
      <vt:lpstr>Slide 8</vt:lpstr>
      <vt:lpstr>אליס בארץ הפלאות</vt:lpstr>
      <vt:lpstr>Slide 10</vt:lpstr>
      <vt:lpstr>החשבון "הפשוט"</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סיכום שיעור: החשבון שמבצע הרצון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clalit</dc:creator>
  <cp:lastModifiedBy>user</cp:lastModifiedBy>
  <cp:revision>169</cp:revision>
  <dcterms:created xsi:type="dcterms:W3CDTF">2013-05-04T20:40:13Z</dcterms:created>
  <dcterms:modified xsi:type="dcterms:W3CDTF">2014-08-19T07:53:50Z</dcterms:modified>
</cp:coreProperties>
</file>